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0" r:id="rId8"/>
    <p:sldId id="261" r:id="rId9"/>
    <p:sldId id="264" r:id="rId10"/>
    <p:sldId id="267" r:id="rId11"/>
    <p:sldId id="265" r:id="rId12"/>
    <p:sldId id="266" r:id="rId13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-2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タイトル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22" name="サブタイトル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ja-JP" altLang="en-US" smtClean="0"/>
              <a:t>マスタ サブタイトルの書式設定</a:t>
            </a:r>
            <a:endParaRPr kumimoji="0" 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4F1233-BEF8-468B-B8B1-7D3700FF23E2}" type="datetimeFigureOut">
              <a:rPr kumimoji="1" lang="ja-JP" altLang="en-US" smtClean="0"/>
              <a:pPr/>
              <a:t>2008/6/15</a:t>
            </a:fld>
            <a:endParaRPr kumimoji="1" lang="ja-JP" altLang="en-US"/>
          </a:p>
        </p:txBody>
      </p:sp>
      <p:sp>
        <p:nvSpPr>
          <p:cNvPr id="20" name="フッター プレースホル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9C17E3-62A8-4AFC-A850-F6F1B1DF53D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円/楕円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4F1233-BEF8-468B-B8B1-7D3700FF23E2}" type="datetimeFigureOut">
              <a:rPr kumimoji="1" lang="ja-JP" altLang="en-US" smtClean="0"/>
              <a:pPr/>
              <a:t>2008/6/15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9C17E3-62A8-4AFC-A850-F6F1B1DF53D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4F1233-BEF8-468B-B8B1-7D3700FF23E2}" type="datetimeFigureOut">
              <a:rPr kumimoji="1" lang="ja-JP" altLang="en-US" smtClean="0"/>
              <a:pPr/>
              <a:t>2008/6/15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9C17E3-62A8-4AFC-A850-F6F1B1DF53D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4F1233-BEF8-468B-B8B1-7D3700FF23E2}" type="datetimeFigureOut">
              <a:rPr kumimoji="1" lang="ja-JP" altLang="en-US" smtClean="0"/>
              <a:pPr/>
              <a:t>2008/6/15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9C17E3-62A8-4AFC-A850-F6F1B1DF53D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4F1233-BEF8-468B-B8B1-7D3700FF23E2}" type="datetimeFigureOut">
              <a:rPr kumimoji="1" lang="ja-JP" altLang="en-US" smtClean="0"/>
              <a:pPr/>
              <a:t>2008/6/15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9C17E3-62A8-4AFC-A850-F6F1B1DF53D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円/楕円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円/楕円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4F1233-BEF8-468B-B8B1-7D3700FF23E2}" type="datetimeFigureOut">
              <a:rPr kumimoji="1" lang="ja-JP" altLang="en-US" smtClean="0"/>
              <a:pPr/>
              <a:t>2008/6/15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9C17E3-62A8-4AFC-A850-F6F1B1DF53D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5" name="コンテンツ プレースホル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4F1233-BEF8-468B-B8B1-7D3700FF23E2}" type="datetimeFigureOut">
              <a:rPr kumimoji="1" lang="ja-JP" altLang="en-US" smtClean="0"/>
              <a:pPr/>
              <a:t>2008/6/15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9C17E3-62A8-4AFC-A850-F6F1B1DF53D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4F1233-BEF8-468B-B8B1-7D3700FF23E2}" type="datetimeFigureOut">
              <a:rPr kumimoji="1" lang="ja-JP" altLang="en-US" smtClean="0"/>
              <a:pPr/>
              <a:t>2008/6/15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9C17E3-62A8-4AFC-A850-F6F1B1DF53D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4F1233-BEF8-468B-B8B1-7D3700FF23E2}" type="datetimeFigureOut">
              <a:rPr kumimoji="1" lang="ja-JP" altLang="en-US" smtClean="0"/>
              <a:pPr/>
              <a:t>2008/6/15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9C17E3-62A8-4AFC-A850-F6F1B1DF53D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4F1233-BEF8-468B-B8B1-7D3700FF23E2}" type="datetimeFigureOut">
              <a:rPr kumimoji="1" lang="ja-JP" altLang="en-US" smtClean="0"/>
              <a:pPr/>
              <a:t>2008/6/15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9C17E3-62A8-4AFC-A850-F6F1B1DF53D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4F1233-BEF8-468B-B8B1-7D3700FF23E2}" type="datetimeFigureOut">
              <a:rPr kumimoji="1" lang="ja-JP" altLang="en-US" smtClean="0"/>
              <a:pPr/>
              <a:t>2008/6/15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9C17E3-62A8-4AFC-A850-F6F1B1DF53D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ja-JP" altLang="en-US" smtClean="0"/>
              <a:t>アイコンをクリックして図を追加</a:t>
            </a:r>
            <a:endParaRPr kumimoji="0" lang="en-US" dirty="0"/>
          </a:p>
        </p:txBody>
      </p:sp>
      <p:sp>
        <p:nvSpPr>
          <p:cNvPr id="9" name="フローチャート: 処理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フローチャート: 処理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パイ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円/楕円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ドーナツ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正方形/長方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タイトル プレースホル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9" name="テキスト プレースホル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  <a:p>
            <a:pPr lvl="1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2 </a:t>
            </a:r>
            <a:r>
              <a:rPr kumimoji="0" lang="ja-JP" altLang="en-US" smtClean="0"/>
              <a:t>レベル</a:t>
            </a:r>
          </a:p>
          <a:p>
            <a:pPr lvl="2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3 </a:t>
            </a:r>
            <a:r>
              <a:rPr kumimoji="0" lang="ja-JP" altLang="en-US" smtClean="0"/>
              <a:t>レベル</a:t>
            </a:r>
          </a:p>
          <a:p>
            <a:pPr lvl="3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4 </a:t>
            </a:r>
            <a:r>
              <a:rPr kumimoji="0" lang="ja-JP" altLang="en-US" smtClean="0"/>
              <a:t>レベル</a:t>
            </a:r>
          </a:p>
          <a:p>
            <a:pPr lvl="4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5 </a:t>
            </a:r>
            <a:r>
              <a:rPr kumimoji="0" lang="ja-JP" altLang="en-US" smtClean="0"/>
              <a:t>レベル</a:t>
            </a:r>
            <a:endParaRPr kumimoji="0" lang="en-US"/>
          </a:p>
        </p:txBody>
      </p:sp>
      <p:sp>
        <p:nvSpPr>
          <p:cNvPr id="24" name="日付プレースホル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C4F1233-BEF8-468B-B8B1-7D3700FF23E2}" type="datetimeFigureOut">
              <a:rPr kumimoji="1" lang="ja-JP" altLang="en-US" smtClean="0"/>
              <a:pPr/>
              <a:t>2008/6/15</a:t>
            </a:fld>
            <a:endParaRPr kumimoji="1" lang="ja-JP" altLang="en-US"/>
          </a:p>
        </p:txBody>
      </p:sp>
      <p:sp>
        <p:nvSpPr>
          <p:cNvPr id="10" name="フッター プレースホル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1" lang="ja-JP" altLang="en-US"/>
          </a:p>
        </p:txBody>
      </p:sp>
      <p:sp>
        <p:nvSpPr>
          <p:cNvPr id="22" name="スライド番号プレースホル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89C17E3-62A8-4AFC-A850-F6F1B1DF53D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1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tmarkit.co.jp/fdotnet/wcf/index/index.html" TargetMode="External"/><Relationship Id="rId2" Type="http://schemas.openxmlformats.org/officeDocument/2006/relationships/hyperlink" Target="http://msdn.microsoft.com/ja-jp/library/ms735119.aspx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 smtClean="0"/>
              <a:t>WCF</a:t>
            </a:r>
            <a:r>
              <a:rPr kumimoji="1" lang="ja-JP" altLang="en-US" dirty="0" smtClean="0"/>
              <a:t>デモ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dirty="0" smtClean="0"/>
              <a:t>WCF</a:t>
            </a:r>
            <a:r>
              <a:rPr kumimoji="1" lang="ja-JP" altLang="en-US" dirty="0" smtClean="0"/>
              <a:t>を使ったネットワークアプリ作成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デバッグ用ホストサーバ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WCF</a:t>
            </a:r>
            <a:r>
              <a:rPr kumimoji="1" lang="ja-JP" altLang="en-US" dirty="0" smtClean="0"/>
              <a:t>ライブラリ</a:t>
            </a:r>
            <a:endParaRPr lang="en-US" altLang="ja-JP" dirty="0" smtClean="0"/>
          </a:p>
          <a:p>
            <a:pPr lvl="1"/>
            <a:r>
              <a:rPr kumimoji="1" lang="en-US" altLang="ja-JP" dirty="0" smtClean="0"/>
              <a:t>WCF</a:t>
            </a:r>
            <a:r>
              <a:rPr kumimoji="1" lang="ja-JP" altLang="en-US" dirty="0" smtClean="0"/>
              <a:t>サービスホストというデバッグ用のプログラムでホストしてくれる</a:t>
            </a:r>
            <a:endParaRPr kumimoji="1" lang="en-US" altLang="ja-JP" dirty="0" smtClean="0"/>
          </a:p>
        </p:txBody>
      </p:sp>
      <p:sp>
        <p:nvSpPr>
          <p:cNvPr id="4" name="角丸四角形 3"/>
          <p:cNvSpPr/>
          <p:nvPr/>
        </p:nvSpPr>
        <p:spPr>
          <a:xfrm>
            <a:off x="2786050" y="4786322"/>
            <a:ext cx="3929090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 dirty="0" smtClean="0"/>
              <a:t>デモ</a:t>
            </a:r>
            <a:endParaRPr kumimoji="1" lang="ja-JP" alt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サービスを</a:t>
            </a:r>
            <a:r>
              <a:rPr kumimoji="1" lang="en-US" altLang="ja-JP" dirty="0" smtClean="0"/>
              <a:t>IIS</a:t>
            </a:r>
            <a:r>
              <a:rPr kumimoji="1" lang="ja-JP" altLang="en-US" dirty="0" smtClean="0"/>
              <a:t>でホスト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.svc</a:t>
            </a:r>
            <a:r>
              <a:rPr kumimoji="1" lang="ja-JP" altLang="en-US" dirty="0" smtClean="0"/>
              <a:t>ファイルを記述</a:t>
            </a:r>
            <a:endParaRPr kumimoji="1" lang="en-US" altLang="ja-JP" dirty="0" smtClean="0"/>
          </a:p>
          <a:p>
            <a:pPr lvl="1"/>
            <a:r>
              <a:rPr lang="en-US" altLang="ja-JP" dirty="0" smtClean="0"/>
              <a:t>ASP.NET</a:t>
            </a:r>
            <a:r>
              <a:rPr lang="ja-JP" altLang="en-US" dirty="0" smtClean="0"/>
              <a:t>の</a:t>
            </a:r>
            <a:r>
              <a:rPr lang="en-US" altLang="ja-JP" dirty="0" smtClean="0"/>
              <a:t>.</a:t>
            </a:r>
            <a:r>
              <a:rPr lang="en-US" altLang="ja-JP" dirty="0" err="1" smtClean="0"/>
              <a:t>aspx</a:t>
            </a:r>
            <a:r>
              <a:rPr lang="ja-JP" altLang="en-US" dirty="0" smtClean="0"/>
              <a:t>と同じ要領</a:t>
            </a:r>
            <a:endParaRPr kumimoji="1" lang="ja-JP" altLang="en-US" dirty="0"/>
          </a:p>
        </p:txBody>
      </p:sp>
      <p:sp>
        <p:nvSpPr>
          <p:cNvPr id="4" name="正方形/長方形 3"/>
          <p:cNvSpPr/>
          <p:nvPr/>
        </p:nvSpPr>
        <p:spPr>
          <a:xfrm>
            <a:off x="1643042" y="2928934"/>
            <a:ext cx="7072362" cy="121444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ja-JP" dirty="0" smtClean="0">
                <a:solidFill>
                  <a:schemeClr val="accent6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&lt;%@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dirty="0" err="1" smtClean="0">
                <a:solidFill>
                  <a:schemeClr val="accent2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ServiceHost</a:t>
            </a:r>
            <a:endParaRPr lang="en-US" altLang="ja-JP" dirty="0" smtClean="0">
              <a:solidFill>
                <a:schemeClr val="accent2">
                  <a:lumMod val="75000"/>
                </a:schemeClr>
              </a:solidFill>
              <a:latin typeface="ＭＳ ゴシック" pitchFamily="49" charset="-128"/>
              <a:ea typeface="ＭＳ ゴシック" pitchFamily="49" charset="-128"/>
            </a:endParaRPr>
          </a:p>
          <a:p>
            <a:r>
              <a:rPr lang="ja-JP" altLang="en-US" dirty="0" smtClean="0"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ja-JP" altLang="en-US" dirty="0" smtClean="0">
                <a:latin typeface="ＭＳ ゴシック" pitchFamily="49" charset="-128"/>
                <a:ea typeface="ＭＳ ゴシック" pitchFamily="49" charset="-128"/>
              </a:rPr>
              <a:t>  </a:t>
            </a:r>
            <a:r>
              <a:rPr lang="en-US" altLang="ja-JP" dirty="0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Language</a:t>
            </a:r>
            <a:r>
              <a:rPr lang="en-US" altLang="ja-JP" dirty="0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="C#"</a:t>
            </a:r>
          </a:p>
          <a:p>
            <a:r>
              <a:rPr lang="ja-JP" altLang="en-US" dirty="0" smtClean="0">
                <a:latin typeface="ＭＳ ゴシック" pitchFamily="49" charset="-128"/>
                <a:ea typeface="ＭＳ ゴシック" pitchFamily="49" charset="-128"/>
              </a:rPr>
              <a:t>   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dirty="0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Debug</a:t>
            </a:r>
            <a:r>
              <a:rPr lang="en-US" altLang="ja-JP" dirty="0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="true"</a:t>
            </a:r>
          </a:p>
          <a:p>
            <a:r>
              <a:rPr lang="ja-JP" altLang="en-US" dirty="0" smtClean="0">
                <a:latin typeface="ＭＳ ゴシック" pitchFamily="49" charset="-128"/>
                <a:ea typeface="ＭＳ ゴシック" pitchFamily="49" charset="-128"/>
              </a:rPr>
              <a:t>   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dirty="0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Service</a:t>
            </a:r>
            <a:r>
              <a:rPr lang="en-US" altLang="ja-JP" dirty="0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="</a:t>
            </a:r>
            <a:r>
              <a:rPr lang="en-US" altLang="ja-JP" dirty="0" err="1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WcfGameSample.GameCharacter</a:t>
            </a:r>
            <a:r>
              <a:rPr lang="en-US" altLang="ja-JP" dirty="0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"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dirty="0" smtClean="0">
                <a:solidFill>
                  <a:schemeClr val="accent6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%&gt;</a:t>
            </a:r>
            <a:endParaRPr kumimoji="1" lang="ja-JP" altLang="en-US" dirty="0">
              <a:solidFill>
                <a:schemeClr val="accent6">
                  <a:lumMod val="75000"/>
                </a:schemeClr>
              </a:solidFill>
              <a:latin typeface="ＭＳ ゴシック" pitchFamily="49" charset="-128"/>
              <a:ea typeface="ＭＳ ゴシック" pitchFamily="49" charset="-128"/>
            </a:endParaRPr>
          </a:p>
        </p:txBody>
      </p:sp>
      <p:sp>
        <p:nvSpPr>
          <p:cNvPr id="5" name="角丸四角形 4"/>
          <p:cNvSpPr/>
          <p:nvPr/>
        </p:nvSpPr>
        <p:spPr>
          <a:xfrm>
            <a:off x="2786050" y="4786322"/>
            <a:ext cx="3929090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 dirty="0" smtClean="0"/>
              <a:t>デモ</a:t>
            </a:r>
            <a:endParaRPr kumimoji="1" lang="ja-JP" alt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セルフホストサーバ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err="1" smtClean="0"/>
              <a:t>ServiceHost</a:t>
            </a:r>
            <a:r>
              <a:rPr lang="en-US" altLang="ja-JP" dirty="0" smtClean="0"/>
              <a:t>,</a:t>
            </a:r>
            <a:r>
              <a:rPr lang="ja-JP" altLang="en-US" dirty="0" smtClean="0"/>
              <a:t> </a:t>
            </a:r>
            <a:r>
              <a:rPr lang="en-US" altLang="ja-JP" dirty="0" err="1" smtClean="0"/>
              <a:t>ChannelDispatcher</a:t>
            </a:r>
            <a:r>
              <a:rPr lang="en-US" altLang="ja-JP" dirty="0" smtClean="0"/>
              <a:t> </a:t>
            </a:r>
            <a:r>
              <a:rPr lang="ja-JP" altLang="en-US" dirty="0" smtClean="0"/>
              <a:t>クラスなどを使って自前でホスティング可能</a:t>
            </a:r>
            <a:endParaRPr kumimoji="1" lang="ja-JP" altLang="en-US" dirty="0"/>
          </a:p>
        </p:txBody>
      </p:sp>
      <p:sp>
        <p:nvSpPr>
          <p:cNvPr id="6" name="正方形/長方形 5"/>
          <p:cNvSpPr/>
          <p:nvPr/>
        </p:nvSpPr>
        <p:spPr>
          <a:xfrm>
            <a:off x="1357290" y="2643182"/>
            <a:ext cx="7500990" cy="33575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ja-JP" dirty="0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Uri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 address = </a:t>
            </a:r>
            <a:r>
              <a:rPr lang="en-US" altLang="ja-JP" dirty="0" smtClean="0">
                <a:solidFill>
                  <a:schemeClr val="accent6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new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dirty="0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Uri</a:t>
            </a:r>
            <a:r>
              <a:rPr lang="en-US" altLang="ja-JP" dirty="0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("</a:t>
            </a:r>
            <a:r>
              <a:rPr lang="en-US" altLang="ja-JP" dirty="0" err="1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net.pipe</a:t>
            </a:r>
            <a:r>
              <a:rPr lang="en-US" altLang="ja-JP" dirty="0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://</a:t>
            </a:r>
            <a:r>
              <a:rPr lang="en-US" altLang="ja-JP" dirty="0" err="1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localhost</a:t>
            </a:r>
            <a:r>
              <a:rPr lang="en-US" altLang="ja-JP" dirty="0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/game"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);</a:t>
            </a:r>
          </a:p>
          <a:p>
            <a:r>
              <a:rPr lang="en-US" altLang="ja-JP" dirty="0" err="1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NetNamedPipeBinding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 binding = </a:t>
            </a:r>
            <a:r>
              <a:rPr lang="en-US" altLang="ja-JP" dirty="0" smtClean="0">
                <a:solidFill>
                  <a:schemeClr val="accent6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new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dirty="0" err="1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NetNamedPipeBinding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();</a:t>
            </a:r>
          </a:p>
          <a:p>
            <a:r>
              <a:rPr lang="en-US" altLang="ja-JP" dirty="0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Type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 contract = </a:t>
            </a:r>
            <a:r>
              <a:rPr lang="en-US" altLang="ja-JP" dirty="0" err="1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typeof</a:t>
            </a:r>
            <a:r>
              <a:rPr lang="en-US" altLang="ja-JP" dirty="0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(</a:t>
            </a:r>
            <a:r>
              <a:rPr lang="en-US" altLang="ja-JP" dirty="0" err="1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IGameCharacter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);</a:t>
            </a:r>
          </a:p>
          <a:p>
            <a:endParaRPr lang="en-US" altLang="ja-JP" dirty="0" smtClean="0">
              <a:solidFill>
                <a:schemeClr val="tx1"/>
              </a:solidFill>
              <a:latin typeface="ＭＳ ゴシック" pitchFamily="49" charset="-128"/>
              <a:ea typeface="ＭＳ ゴシック" pitchFamily="49" charset="-128"/>
            </a:endParaRPr>
          </a:p>
          <a:p>
            <a:r>
              <a:rPr lang="en-US" altLang="ja-JP" dirty="0" smtClean="0">
                <a:solidFill>
                  <a:schemeClr val="accent6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using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 (</a:t>
            </a:r>
            <a:r>
              <a:rPr lang="en-US" altLang="ja-JP" dirty="0" err="1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ServiceHost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dirty="0" err="1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serviceHost</a:t>
            </a:r>
            <a:endParaRPr lang="en-US" altLang="ja-JP" dirty="0" smtClean="0">
              <a:solidFill>
                <a:schemeClr val="tx1"/>
              </a:solidFill>
              <a:latin typeface="ＭＳ ゴシック" pitchFamily="49" charset="-128"/>
              <a:ea typeface="ＭＳ ゴシック" pitchFamily="49" charset="-128"/>
            </a:endParaRPr>
          </a:p>
          <a:p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    = </a:t>
            </a:r>
            <a:r>
              <a:rPr lang="en-US" altLang="ja-JP" dirty="0" smtClean="0">
                <a:solidFill>
                  <a:schemeClr val="accent6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new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dirty="0" err="1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ServiceHost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(</a:t>
            </a:r>
            <a:r>
              <a:rPr lang="en-US" altLang="ja-JP" dirty="0" err="1" smtClean="0">
                <a:solidFill>
                  <a:schemeClr val="accent6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typeof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(</a:t>
            </a:r>
            <a:r>
              <a:rPr lang="en-US" altLang="ja-JP" dirty="0" err="1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GameCharacter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)))</a:t>
            </a:r>
          </a:p>
          <a:p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{</a:t>
            </a:r>
          </a:p>
          <a:p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    </a:t>
            </a:r>
            <a:r>
              <a:rPr lang="en-US" altLang="ja-JP" dirty="0" err="1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serviceHost.AddServiceEndpoint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(contract, binding, address);</a:t>
            </a:r>
          </a:p>
          <a:p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    </a:t>
            </a:r>
            <a:r>
              <a:rPr lang="en-US" altLang="ja-JP" dirty="0" err="1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Console</a:t>
            </a:r>
            <a:r>
              <a:rPr lang="en-US" altLang="ja-JP" dirty="0" err="1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.WriteLine</a:t>
            </a:r>
            <a:r>
              <a:rPr lang="en-US" altLang="ja-JP" dirty="0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("ENTER</a:t>
            </a:r>
            <a:r>
              <a:rPr lang="ja-JP" altLang="en-US" dirty="0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キーでサービス終了</a:t>
            </a:r>
            <a:r>
              <a:rPr lang="en-US" altLang="ja-JP" dirty="0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"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);</a:t>
            </a:r>
          </a:p>
          <a:p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    </a:t>
            </a:r>
            <a:r>
              <a:rPr lang="en-US" altLang="ja-JP" dirty="0" err="1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Console</a:t>
            </a:r>
            <a:r>
              <a:rPr lang="en-US" altLang="ja-JP" dirty="0" err="1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.ReadLine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();</a:t>
            </a:r>
          </a:p>
          <a:p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    </a:t>
            </a:r>
            <a:r>
              <a:rPr lang="en-US" altLang="ja-JP" dirty="0" err="1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serviceHost.Close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();</a:t>
            </a:r>
          </a:p>
          <a:p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}</a:t>
            </a:r>
          </a:p>
        </p:txBody>
      </p:sp>
      <p:sp>
        <p:nvSpPr>
          <p:cNvPr id="5" name="角丸四角形 4"/>
          <p:cNvSpPr/>
          <p:nvPr/>
        </p:nvSpPr>
        <p:spPr>
          <a:xfrm>
            <a:off x="4500562" y="5429264"/>
            <a:ext cx="3929090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 dirty="0" smtClean="0"/>
              <a:t>デモ</a:t>
            </a:r>
            <a:endParaRPr kumimoji="1" lang="ja-JP" alt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デモ内容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 smtClean="0"/>
              <a:t>ゲームプロトタイプ</a:t>
            </a:r>
            <a:endParaRPr kumimoji="1" lang="en-US" altLang="ja-JP" dirty="0" smtClean="0"/>
          </a:p>
          <a:p>
            <a:pPr lvl="1"/>
            <a:r>
              <a:rPr lang="ja-JP" altLang="en-US" dirty="0" smtClean="0"/>
              <a:t>キャラの位置を動かすだけのシンプルなもの</a:t>
            </a:r>
            <a:endParaRPr lang="en-US" altLang="ja-JP" dirty="0" smtClean="0"/>
          </a:p>
          <a:p>
            <a:pPr lvl="2"/>
            <a:r>
              <a:rPr kumimoji="1" lang="ja-JP" altLang="en-US" dirty="0" smtClean="0"/>
              <a:t>位置をサーバ側で管理</a:t>
            </a:r>
            <a:endParaRPr kumimoji="1" lang="en-US" altLang="ja-JP" dirty="0" smtClean="0"/>
          </a:p>
          <a:p>
            <a:pPr lvl="2"/>
            <a:r>
              <a:rPr lang="ja-JP" altLang="en-US" dirty="0" smtClean="0"/>
              <a:t>複数のクライアントで位置を同期</a:t>
            </a:r>
            <a:endParaRPr kumimoji="1" lang="ja-JP" altLang="en-US" dirty="0"/>
          </a:p>
        </p:txBody>
      </p:sp>
      <p:cxnSp>
        <p:nvCxnSpPr>
          <p:cNvPr id="11" name="カギ線コネクタ 10"/>
          <p:cNvCxnSpPr/>
          <p:nvPr/>
        </p:nvCxnSpPr>
        <p:spPr>
          <a:xfrm>
            <a:off x="3440127" y="4357694"/>
            <a:ext cx="1071570" cy="500066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3" name="カギ線コネクタ 12"/>
          <p:cNvCxnSpPr/>
          <p:nvPr/>
        </p:nvCxnSpPr>
        <p:spPr>
          <a:xfrm flipV="1">
            <a:off x="3654441" y="5500702"/>
            <a:ext cx="857256" cy="642942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6" name="カギ線コネクタ 15"/>
          <p:cNvCxnSpPr/>
          <p:nvPr/>
        </p:nvCxnSpPr>
        <p:spPr>
          <a:xfrm>
            <a:off x="5440391" y="5429264"/>
            <a:ext cx="1071570" cy="714380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9" name="カギ線コネクタ 18"/>
          <p:cNvCxnSpPr/>
          <p:nvPr/>
        </p:nvCxnSpPr>
        <p:spPr>
          <a:xfrm flipV="1">
            <a:off x="5511829" y="4357694"/>
            <a:ext cx="785818" cy="500066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028" name="Picture 4" descr="C:\Users\iwanaga\AppData\Local\Microsoft\Windows\Temporary Internet Files\Content.IE5\GXHXVG0U\MCj04247900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11697" y="4643446"/>
            <a:ext cx="1197233" cy="1246190"/>
          </a:xfrm>
          <a:prstGeom prst="rect">
            <a:avLst/>
          </a:prstGeom>
          <a:noFill/>
        </p:spPr>
      </p:pic>
      <p:pic>
        <p:nvPicPr>
          <p:cNvPr id="1027" name="Picture 3" descr="C:\Users\iwanaga\Desktop\temp\無題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54243" y="4083077"/>
            <a:ext cx="1417625" cy="1417625"/>
          </a:xfrm>
          <a:prstGeom prst="rect">
            <a:avLst/>
          </a:prstGeom>
          <a:noFill/>
        </p:spPr>
      </p:pic>
      <p:pic>
        <p:nvPicPr>
          <p:cNvPr id="6" name="Picture 3" descr="C:\Users\iwanaga\Desktop\temp\無題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8557" y="5072074"/>
            <a:ext cx="1417625" cy="1417625"/>
          </a:xfrm>
          <a:prstGeom prst="rect">
            <a:avLst/>
          </a:prstGeom>
          <a:noFill/>
        </p:spPr>
      </p:pic>
      <p:pic>
        <p:nvPicPr>
          <p:cNvPr id="8" name="Picture 3" descr="C:\Users\iwanaga\Desktop\temp\無題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6209" y="4083077"/>
            <a:ext cx="1417625" cy="1417625"/>
          </a:xfrm>
          <a:prstGeom prst="rect">
            <a:avLst/>
          </a:prstGeom>
          <a:noFill/>
        </p:spPr>
      </p:pic>
      <p:pic>
        <p:nvPicPr>
          <p:cNvPr id="9" name="Picture 3" descr="C:\Users\iwanaga\Desktop\temp\無題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0523" y="5072074"/>
            <a:ext cx="1417625" cy="1417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WCF</a:t>
            </a:r>
            <a:r>
              <a:rPr kumimoji="1" lang="ja-JP" altLang="en-US" dirty="0" smtClean="0"/>
              <a:t>とは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.NET Framework </a:t>
            </a:r>
            <a:r>
              <a:rPr kumimoji="1" lang="en-US" altLang="ja-JP" dirty="0" smtClean="0"/>
              <a:t>3.0</a:t>
            </a:r>
            <a:r>
              <a:rPr kumimoji="1" lang="ja-JP" altLang="en-US" dirty="0" smtClean="0"/>
              <a:t>で</a:t>
            </a:r>
            <a:r>
              <a:rPr kumimoji="1" lang="ja-JP" altLang="en-US" dirty="0" smtClean="0"/>
              <a:t>追加されたウェブサービス基盤</a:t>
            </a:r>
            <a:endParaRPr kumimoji="1" lang="en-US" altLang="ja-JP" dirty="0" smtClean="0"/>
          </a:p>
          <a:p>
            <a:pPr lvl="1"/>
            <a:r>
              <a:rPr lang="en-US" altLang="ja-JP" dirty="0" smtClean="0"/>
              <a:t>Windows Communication Foundation</a:t>
            </a:r>
          </a:p>
          <a:p>
            <a:pPr lvl="1"/>
            <a:r>
              <a:rPr lang="en-US" altLang="ja-JP" sz="2000" dirty="0" smtClean="0">
                <a:hlinkClick r:id="rId2"/>
              </a:rPr>
              <a:t>http://msdn.microsoft.com/ja-jp/library/ms735119.aspx</a:t>
            </a:r>
            <a:endParaRPr lang="en-US" altLang="ja-JP" sz="2000" dirty="0" smtClean="0"/>
          </a:p>
          <a:p>
            <a:pPr lvl="1"/>
            <a:r>
              <a:rPr lang="en-US" altLang="ja-JP" sz="2000" dirty="0" smtClean="0">
                <a:hlinkClick r:id="rId3"/>
              </a:rPr>
              <a:t>http://www.atmarkit.co.jp/fdotnet/wcf/index/index.html</a:t>
            </a:r>
            <a:endParaRPr lang="en-US" altLang="ja-JP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ウェブサービスの構成要素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4110" cy="4800600"/>
          </a:xfrm>
        </p:spPr>
        <p:txBody>
          <a:bodyPr/>
          <a:lstStyle/>
          <a:p>
            <a:r>
              <a:rPr kumimoji="1" lang="ja-JP" altLang="en-US" dirty="0" smtClean="0"/>
              <a:t>エンドポイント： </a:t>
            </a:r>
            <a:r>
              <a:rPr kumimoji="1" lang="en-US" altLang="ja-JP" dirty="0" smtClean="0"/>
              <a:t>ABC</a:t>
            </a:r>
          </a:p>
          <a:p>
            <a:pPr lvl="1"/>
            <a:r>
              <a:rPr lang="en-US" altLang="ja-JP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Address</a:t>
            </a:r>
            <a:r>
              <a:rPr lang="en-US" altLang="ja-JP" dirty="0" smtClean="0"/>
              <a:t>: </a:t>
            </a:r>
            <a:r>
              <a:rPr lang="ja-JP" altLang="en-US" dirty="0" smtClean="0"/>
              <a:t>どこで（</a:t>
            </a:r>
            <a:r>
              <a:rPr lang="en-US" altLang="ja-JP" dirty="0" smtClean="0"/>
              <a:t>Where</a:t>
            </a:r>
            <a:r>
              <a:rPr lang="ja-JP" altLang="en-US" dirty="0" smtClean="0"/>
              <a:t>）</a:t>
            </a:r>
            <a:endParaRPr lang="en-US" altLang="ja-JP" dirty="0" smtClean="0"/>
          </a:p>
          <a:p>
            <a:pPr lvl="2"/>
            <a:r>
              <a:rPr kumimoji="1" lang="en-US" altLang="ja-JP" dirty="0" smtClean="0"/>
              <a:t>http://ufcpp.net/Services,  net.tcp://</a:t>
            </a:r>
            <a:r>
              <a:rPr kumimoji="1" lang="en-US" altLang="ja-JP" dirty="0" err="1" smtClean="0"/>
              <a:t>localhost</a:t>
            </a:r>
            <a:r>
              <a:rPr kumimoji="1" lang="en-US" altLang="ja-JP" dirty="0" smtClean="0"/>
              <a:t>/Services, etc.</a:t>
            </a:r>
          </a:p>
          <a:p>
            <a:pPr lvl="1"/>
            <a:r>
              <a:rPr lang="en-US" altLang="ja-JP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Biding</a:t>
            </a:r>
            <a:r>
              <a:rPr lang="en-US" altLang="ja-JP" dirty="0" smtClean="0"/>
              <a:t>:</a:t>
            </a:r>
            <a:r>
              <a:rPr lang="ja-JP" altLang="en-US" dirty="0" smtClean="0"/>
              <a:t> どうやって（</a:t>
            </a:r>
            <a:r>
              <a:rPr lang="en-US" altLang="ja-JP" dirty="0" smtClean="0"/>
              <a:t>How</a:t>
            </a:r>
            <a:r>
              <a:rPr lang="ja-JP" altLang="en-US" dirty="0" smtClean="0"/>
              <a:t>）</a:t>
            </a:r>
            <a:endParaRPr lang="en-US" altLang="ja-JP" dirty="0" smtClean="0"/>
          </a:p>
          <a:p>
            <a:pPr lvl="2"/>
            <a:r>
              <a:rPr kumimoji="1" lang="en-US" altLang="ja-JP" dirty="0" smtClean="0"/>
              <a:t>HTTP/SOAP, 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TCP,</a:t>
            </a:r>
            <a:r>
              <a:rPr lang="ja-JP" altLang="en-US" dirty="0" smtClean="0"/>
              <a:t> </a:t>
            </a:r>
            <a:r>
              <a:rPr lang="en-US" altLang="ja-JP" dirty="0" smtClean="0"/>
              <a:t>named pipe, .NET </a:t>
            </a:r>
            <a:r>
              <a:rPr lang="en-US" altLang="ja-JP" dirty="0" err="1" smtClean="0"/>
              <a:t>Remoting</a:t>
            </a:r>
            <a:r>
              <a:rPr lang="en-US" altLang="ja-JP" dirty="0" smtClean="0"/>
              <a:t>,  etc.</a:t>
            </a:r>
          </a:p>
          <a:p>
            <a:pPr lvl="1"/>
            <a:r>
              <a:rPr kumimoji="1" lang="en-US" altLang="ja-JP" dirty="0" smtClean="0">
                <a:solidFill>
                  <a:schemeClr val="accent4">
                    <a:lumMod val="75000"/>
                  </a:schemeClr>
                </a:solidFill>
              </a:rPr>
              <a:t>Contract</a:t>
            </a:r>
            <a:r>
              <a:rPr kumimoji="1" lang="en-US" altLang="ja-JP" dirty="0" smtClean="0"/>
              <a:t>: </a:t>
            </a:r>
            <a:r>
              <a:rPr kumimoji="1" lang="ja-JP" altLang="en-US" dirty="0" smtClean="0"/>
              <a:t>何を（</a:t>
            </a:r>
            <a:r>
              <a:rPr kumimoji="1" lang="en-US" altLang="ja-JP" dirty="0" smtClean="0"/>
              <a:t>What</a:t>
            </a:r>
            <a:r>
              <a:rPr kumimoji="1" lang="ja-JP" altLang="en-US" dirty="0" smtClean="0"/>
              <a:t>）</a:t>
            </a:r>
            <a:endParaRPr kumimoji="1" lang="en-US" altLang="ja-JP" dirty="0" smtClean="0"/>
          </a:p>
          <a:p>
            <a:pPr lvl="2"/>
            <a:r>
              <a:rPr lang="ja-JP" altLang="en-US" dirty="0" smtClean="0"/>
              <a:t>商取引、ゲーム、チャット、</a:t>
            </a:r>
            <a:r>
              <a:rPr lang="en-US" altLang="ja-JP" dirty="0" smtClean="0"/>
              <a:t>IM</a:t>
            </a:r>
            <a:r>
              <a:rPr lang="ja-JP" altLang="en-US" dirty="0" err="1" smtClean="0"/>
              <a:t>、</a:t>
            </a:r>
            <a:r>
              <a:rPr lang="en-US" altLang="ja-JP" dirty="0" smtClean="0"/>
              <a:t>SNS</a:t>
            </a:r>
            <a:r>
              <a:rPr lang="ja-JP" altLang="en-US" dirty="0" err="1" smtClean="0"/>
              <a:t>、</a:t>
            </a:r>
            <a:r>
              <a:rPr lang="en-US" altLang="ja-JP" dirty="0" smtClean="0"/>
              <a:t>etc.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 smtClean="0"/>
              <a:t>１つのサーバ</a:t>
            </a:r>
            <a:r>
              <a:rPr kumimoji="1" lang="en-US" altLang="ja-JP" dirty="0" smtClean="0"/>
              <a:t>/</a:t>
            </a:r>
            <a:r>
              <a:rPr kumimoji="1" lang="ja-JP" altLang="en-US" dirty="0" smtClean="0"/>
              <a:t>クライアントが複数のエンドポイントを持てます</a:t>
            </a:r>
            <a:endParaRPr kumimoji="1" lang="ja-JP" altLang="en-US" dirty="0"/>
          </a:p>
        </p:txBody>
      </p:sp>
      <p:sp>
        <p:nvSpPr>
          <p:cNvPr id="10" name="角丸四角形 9"/>
          <p:cNvSpPr/>
          <p:nvPr/>
        </p:nvSpPr>
        <p:spPr>
          <a:xfrm>
            <a:off x="1428728" y="2857496"/>
            <a:ext cx="1785950" cy="307183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kumimoji="1" lang="ja-JP" altLang="en-US" dirty="0" smtClean="0"/>
              <a:t>クライアント</a:t>
            </a:r>
            <a:endParaRPr kumimoji="1" lang="ja-JP" altLang="en-US" dirty="0"/>
          </a:p>
        </p:txBody>
      </p:sp>
      <p:sp>
        <p:nvSpPr>
          <p:cNvPr id="11" name="角丸四角形 10"/>
          <p:cNvSpPr/>
          <p:nvPr/>
        </p:nvSpPr>
        <p:spPr>
          <a:xfrm>
            <a:off x="4071934" y="2857496"/>
            <a:ext cx="1785950" cy="307183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kumimoji="1" lang="ja-JP" altLang="en-US" dirty="0" smtClean="0"/>
              <a:t>サーバ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エンドポイント</a:t>
            </a:r>
            <a:endParaRPr kumimoji="1" lang="ja-JP" altLang="en-US" dirty="0"/>
          </a:p>
        </p:txBody>
      </p:sp>
      <p:pic>
        <p:nvPicPr>
          <p:cNvPr id="2050" name="Picture 2" descr="C:\Users\iwanaga\AppData\Local\Microsoft\Windows\Temporary Internet Files\Content.IE5\GXHXVG0U\MCj04247900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3429000"/>
            <a:ext cx="1235367" cy="1285884"/>
          </a:xfrm>
          <a:prstGeom prst="rect">
            <a:avLst/>
          </a:prstGeom>
          <a:noFill/>
        </p:spPr>
      </p:pic>
      <p:pic>
        <p:nvPicPr>
          <p:cNvPr id="2053" name="Picture 5" descr="C:\Users\iwanaga\AppData\Local\Microsoft\Windows\Temporary Internet Files\Content.IE5\GXHXVG0U\MCj0396892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3426391"/>
            <a:ext cx="1285884" cy="1217055"/>
          </a:xfrm>
          <a:prstGeom prst="rect">
            <a:avLst/>
          </a:prstGeom>
          <a:noFill/>
        </p:spPr>
      </p:pic>
      <p:grpSp>
        <p:nvGrpSpPr>
          <p:cNvPr id="17" name="グループ化 16"/>
          <p:cNvGrpSpPr/>
          <p:nvPr/>
        </p:nvGrpSpPr>
        <p:grpSpPr>
          <a:xfrm>
            <a:off x="2143108" y="4929198"/>
            <a:ext cx="1143008" cy="357190"/>
            <a:chOff x="1928794" y="4786322"/>
            <a:chExt cx="1143008" cy="357190"/>
          </a:xfrm>
        </p:grpSpPr>
        <p:sp>
          <p:nvSpPr>
            <p:cNvPr id="12" name="正方形/長方形 11"/>
            <p:cNvSpPr/>
            <p:nvPr/>
          </p:nvSpPr>
          <p:spPr>
            <a:xfrm>
              <a:off x="1928794" y="4786322"/>
              <a:ext cx="1143008" cy="35719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正方形/長方形 12"/>
            <p:cNvSpPr/>
            <p:nvPr/>
          </p:nvSpPr>
          <p:spPr>
            <a:xfrm>
              <a:off x="2000232" y="4857760"/>
              <a:ext cx="285752" cy="214314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chemeClr val="tx2">
                      <a:lumMod val="75000"/>
                    </a:schemeClr>
                  </a:solidFill>
                </a:rPr>
                <a:t>A</a:t>
              </a:r>
              <a:endParaRPr kumimoji="1" lang="ja-JP" altLang="en-US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4" name="正方形/長方形 13"/>
            <p:cNvSpPr/>
            <p:nvPr/>
          </p:nvSpPr>
          <p:spPr>
            <a:xfrm>
              <a:off x="2357422" y="4857760"/>
              <a:ext cx="285752" cy="214314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chemeClr val="accent6">
                      <a:lumMod val="75000"/>
                    </a:schemeClr>
                  </a:solidFill>
                </a:rPr>
                <a:t>B</a:t>
              </a:r>
              <a:endParaRPr kumimoji="1" lang="ja-JP" altLang="en-US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6" name="正方形/長方形 15"/>
            <p:cNvSpPr/>
            <p:nvPr/>
          </p:nvSpPr>
          <p:spPr>
            <a:xfrm>
              <a:off x="2714612" y="4857760"/>
              <a:ext cx="285752" cy="214314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chemeClr val="accent4">
                      <a:lumMod val="75000"/>
                    </a:schemeClr>
                  </a:solidFill>
                </a:rPr>
                <a:t>C</a:t>
              </a:r>
              <a:endParaRPr kumimoji="1" lang="ja-JP" altLang="en-US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grpSp>
        <p:nvGrpSpPr>
          <p:cNvPr id="18" name="グループ化 17"/>
          <p:cNvGrpSpPr/>
          <p:nvPr/>
        </p:nvGrpSpPr>
        <p:grpSpPr>
          <a:xfrm>
            <a:off x="2143108" y="5429264"/>
            <a:ext cx="1143008" cy="357190"/>
            <a:chOff x="1928794" y="4786322"/>
            <a:chExt cx="1143008" cy="357190"/>
          </a:xfrm>
        </p:grpSpPr>
        <p:sp>
          <p:nvSpPr>
            <p:cNvPr id="19" name="正方形/長方形 18"/>
            <p:cNvSpPr/>
            <p:nvPr/>
          </p:nvSpPr>
          <p:spPr>
            <a:xfrm>
              <a:off x="1928794" y="4786322"/>
              <a:ext cx="1143008" cy="35719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正方形/長方形 19"/>
            <p:cNvSpPr/>
            <p:nvPr/>
          </p:nvSpPr>
          <p:spPr>
            <a:xfrm>
              <a:off x="2000232" y="4857760"/>
              <a:ext cx="285752" cy="214314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chemeClr val="tx2">
                      <a:lumMod val="75000"/>
                    </a:schemeClr>
                  </a:solidFill>
                </a:rPr>
                <a:t>A</a:t>
              </a:r>
              <a:endParaRPr kumimoji="1" lang="ja-JP" altLang="en-US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21" name="正方形/長方形 20"/>
            <p:cNvSpPr/>
            <p:nvPr/>
          </p:nvSpPr>
          <p:spPr>
            <a:xfrm>
              <a:off x="2357422" y="4857760"/>
              <a:ext cx="285752" cy="214314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chemeClr val="accent6">
                      <a:lumMod val="75000"/>
                    </a:schemeClr>
                  </a:solidFill>
                </a:rPr>
                <a:t>B</a:t>
              </a:r>
              <a:endParaRPr kumimoji="1" lang="ja-JP" altLang="en-US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2" name="正方形/長方形 21"/>
            <p:cNvSpPr/>
            <p:nvPr/>
          </p:nvSpPr>
          <p:spPr>
            <a:xfrm>
              <a:off x="2714612" y="4857760"/>
              <a:ext cx="285752" cy="214314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chemeClr val="accent4">
                      <a:lumMod val="75000"/>
                    </a:schemeClr>
                  </a:solidFill>
                </a:rPr>
                <a:t>C</a:t>
              </a:r>
              <a:endParaRPr kumimoji="1" lang="ja-JP" altLang="en-US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grpSp>
        <p:nvGrpSpPr>
          <p:cNvPr id="23" name="グループ化 22"/>
          <p:cNvGrpSpPr/>
          <p:nvPr/>
        </p:nvGrpSpPr>
        <p:grpSpPr>
          <a:xfrm>
            <a:off x="4000496" y="5429264"/>
            <a:ext cx="1143008" cy="357190"/>
            <a:chOff x="1928794" y="4786322"/>
            <a:chExt cx="1143008" cy="357190"/>
          </a:xfrm>
        </p:grpSpPr>
        <p:sp>
          <p:nvSpPr>
            <p:cNvPr id="24" name="正方形/長方形 23"/>
            <p:cNvSpPr/>
            <p:nvPr/>
          </p:nvSpPr>
          <p:spPr>
            <a:xfrm>
              <a:off x="1928794" y="4786322"/>
              <a:ext cx="1143008" cy="35719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正方形/長方形 24"/>
            <p:cNvSpPr/>
            <p:nvPr/>
          </p:nvSpPr>
          <p:spPr>
            <a:xfrm>
              <a:off x="2000232" y="4857760"/>
              <a:ext cx="285752" cy="214314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chemeClr val="tx2">
                      <a:lumMod val="75000"/>
                    </a:schemeClr>
                  </a:solidFill>
                </a:rPr>
                <a:t>A</a:t>
              </a:r>
              <a:endParaRPr kumimoji="1" lang="ja-JP" altLang="en-US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26" name="正方形/長方形 25"/>
            <p:cNvSpPr/>
            <p:nvPr/>
          </p:nvSpPr>
          <p:spPr>
            <a:xfrm>
              <a:off x="2357422" y="4857760"/>
              <a:ext cx="285752" cy="214314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chemeClr val="accent6">
                      <a:lumMod val="75000"/>
                    </a:schemeClr>
                  </a:solidFill>
                </a:rPr>
                <a:t>B</a:t>
              </a:r>
              <a:endParaRPr kumimoji="1" lang="ja-JP" altLang="en-US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7" name="正方形/長方形 26"/>
            <p:cNvSpPr/>
            <p:nvPr/>
          </p:nvSpPr>
          <p:spPr>
            <a:xfrm>
              <a:off x="2714612" y="4857760"/>
              <a:ext cx="285752" cy="214314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chemeClr val="accent4">
                      <a:lumMod val="75000"/>
                    </a:schemeClr>
                  </a:solidFill>
                </a:rPr>
                <a:t>C</a:t>
              </a:r>
              <a:endParaRPr kumimoji="1" lang="ja-JP" altLang="en-US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grpSp>
        <p:nvGrpSpPr>
          <p:cNvPr id="28" name="グループ化 27"/>
          <p:cNvGrpSpPr/>
          <p:nvPr/>
        </p:nvGrpSpPr>
        <p:grpSpPr>
          <a:xfrm>
            <a:off x="4000496" y="4929198"/>
            <a:ext cx="1143008" cy="357190"/>
            <a:chOff x="1928794" y="4786322"/>
            <a:chExt cx="1143008" cy="357190"/>
          </a:xfrm>
        </p:grpSpPr>
        <p:sp>
          <p:nvSpPr>
            <p:cNvPr id="29" name="正方形/長方形 28"/>
            <p:cNvSpPr/>
            <p:nvPr/>
          </p:nvSpPr>
          <p:spPr>
            <a:xfrm>
              <a:off x="1928794" y="4786322"/>
              <a:ext cx="1143008" cy="35719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正方形/長方形 29"/>
            <p:cNvSpPr/>
            <p:nvPr/>
          </p:nvSpPr>
          <p:spPr>
            <a:xfrm>
              <a:off x="2000232" y="4857760"/>
              <a:ext cx="285752" cy="214314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chemeClr val="tx2">
                      <a:lumMod val="75000"/>
                    </a:schemeClr>
                  </a:solidFill>
                </a:rPr>
                <a:t>A</a:t>
              </a:r>
              <a:endParaRPr kumimoji="1" lang="ja-JP" altLang="en-US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31" name="正方形/長方形 30"/>
            <p:cNvSpPr/>
            <p:nvPr/>
          </p:nvSpPr>
          <p:spPr>
            <a:xfrm>
              <a:off x="2357422" y="4857760"/>
              <a:ext cx="285752" cy="214314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chemeClr val="accent6">
                      <a:lumMod val="75000"/>
                    </a:schemeClr>
                  </a:solidFill>
                </a:rPr>
                <a:t>B</a:t>
              </a:r>
              <a:endParaRPr kumimoji="1" lang="ja-JP" altLang="en-US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正方形/長方形 31"/>
            <p:cNvSpPr/>
            <p:nvPr/>
          </p:nvSpPr>
          <p:spPr>
            <a:xfrm>
              <a:off x="2714612" y="4857760"/>
              <a:ext cx="285752" cy="214314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chemeClr val="accent4">
                      <a:lumMod val="75000"/>
                    </a:schemeClr>
                  </a:solidFill>
                </a:rPr>
                <a:t>C</a:t>
              </a:r>
              <a:endParaRPr kumimoji="1" lang="ja-JP" altLang="en-US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sp>
        <p:nvSpPr>
          <p:cNvPr id="33" name="左右矢印 32"/>
          <p:cNvSpPr/>
          <p:nvPr/>
        </p:nvSpPr>
        <p:spPr>
          <a:xfrm>
            <a:off x="3286116" y="5000636"/>
            <a:ext cx="714380" cy="214314"/>
          </a:xfrm>
          <a:prstGeom prst="left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四角形吹き出し 42"/>
          <p:cNvSpPr/>
          <p:nvPr/>
        </p:nvSpPr>
        <p:spPr>
          <a:xfrm>
            <a:off x="6072198" y="3714752"/>
            <a:ext cx="2786082" cy="1143008"/>
          </a:xfrm>
          <a:prstGeom prst="wedgeRectCallout">
            <a:avLst>
              <a:gd name="adj1" fmla="val -84658"/>
              <a:gd name="adj2" fmla="val 7233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四角形吹き出し 43"/>
          <p:cNvSpPr/>
          <p:nvPr/>
        </p:nvSpPr>
        <p:spPr>
          <a:xfrm>
            <a:off x="6072198" y="5072074"/>
            <a:ext cx="2786082" cy="1143008"/>
          </a:xfrm>
          <a:prstGeom prst="wedgeRectCallout">
            <a:avLst>
              <a:gd name="adj1" fmla="val -84366"/>
              <a:gd name="adj2" fmla="val 86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正方形/長方形 35"/>
          <p:cNvSpPr/>
          <p:nvPr/>
        </p:nvSpPr>
        <p:spPr>
          <a:xfrm>
            <a:off x="6143636" y="3786190"/>
            <a:ext cx="2643206" cy="2857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dirty="0" smtClean="0">
                <a:solidFill>
                  <a:schemeClr val="tx2">
                    <a:lumMod val="75000"/>
                  </a:schemeClr>
                </a:solidFill>
              </a:rPr>
              <a:t>A</a:t>
            </a:r>
            <a:r>
              <a:rPr kumimoji="1" lang="en-US" altLang="ja-JP" dirty="0" smtClean="0">
                <a:solidFill>
                  <a:schemeClr val="tx1"/>
                </a:solidFill>
              </a:rPr>
              <a:t>: http://ufcpp.net/game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7" name="正方形/長方形 36"/>
          <p:cNvSpPr/>
          <p:nvPr/>
        </p:nvSpPr>
        <p:spPr>
          <a:xfrm>
            <a:off x="6143636" y="4143380"/>
            <a:ext cx="2643206" cy="2857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dirty="0" smtClean="0">
                <a:solidFill>
                  <a:schemeClr val="accent6">
                    <a:lumMod val="75000"/>
                  </a:schemeClr>
                </a:solidFill>
              </a:rPr>
              <a:t>B</a:t>
            </a:r>
            <a:r>
              <a:rPr kumimoji="1" lang="en-US" altLang="ja-JP" dirty="0" smtClean="0">
                <a:solidFill>
                  <a:schemeClr val="tx1"/>
                </a:solidFill>
              </a:rPr>
              <a:t>: Basic HTTP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8" name="正方形/長方形 37"/>
          <p:cNvSpPr/>
          <p:nvPr/>
        </p:nvSpPr>
        <p:spPr>
          <a:xfrm>
            <a:off x="6143636" y="4500570"/>
            <a:ext cx="2643206" cy="2857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dirty="0" smtClean="0">
                <a:solidFill>
                  <a:schemeClr val="accent4">
                    <a:lumMod val="75000"/>
                  </a:schemeClr>
                </a:solidFill>
              </a:rPr>
              <a:t>C</a:t>
            </a:r>
            <a:r>
              <a:rPr kumimoji="1" lang="en-US" altLang="ja-JP" dirty="0" smtClean="0">
                <a:solidFill>
                  <a:schemeClr val="tx1"/>
                </a:solidFill>
              </a:rPr>
              <a:t>: </a:t>
            </a:r>
            <a:r>
              <a:rPr kumimoji="1" lang="ja-JP" altLang="en-US" dirty="0" smtClean="0">
                <a:solidFill>
                  <a:schemeClr val="accent3"/>
                </a:solidFill>
              </a:rPr>
              <a:t>ゲームサーバ</a:t>
            </a:r>
            <a:endParaRPr kumimoji="1" lang="ja-JP" altLang="en-US" dirty="0">
              <a:solidFill>
                <a:schemeClr val="accent3"/>
              </a:solidFill>
            </a:endParaRPr>
          </a:p>
        </p:txBody>
      </p:sp>
      <p:sp>
        <p:nvSpPr>
          <p:cNvPr id="40" name="正方形/長方形 39"/>
          <p:cNvSpPr/>
          <p:nvPr/>
        </p:nvSpPr>
        <p:spPr>
          <a:xfrm>
            <a:off x="6143636" y="5143512"/>
            <a:ext cx="2643206" cy="2857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dirty="0" smtClean="0">
                <a:solidFill>
                  <a:schemeClr val="tx2">
                    <a:lumMod val="75000"/>
                  </a:schemeClr>
                </a:solidFill>
              </a:rPr>
              <a:t>A</a:t>
            </a:r>
            <a:r>
              <a:rPr kumimoji="1" lang="en-US" altLang="ja-JP" dirty="0" smtClean="0">
                <a:solidFill>
                  <a:schemeClr val="tx1"/>
                </a:solidFill>
              </a:rPr>
              <a:t>: http://ufcpp.net/chat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1" name="正方形/長方形 40"/>
          <p:cNvSpPr/>
          <p:nvPr/>
        </p:nvSpPr>
        <p:spPr>
          <a:xfrm>
            <a:off x="6143636" y="5500702"/>
            <a:ext cx="2643206" cy="2857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dirty="0" smtClean="0">
                <a:solidFill>
                  <a:schemeClr val="accent6">
                    <a:lumMod val="75000"/>
                  </a:schemeClr>
                </a:solidFill>
              </a:rPr>
              <a:t>B</a:t>
            </a:r>
            <a:r>
              <a:rPr kumimoji="1" lang="en-US" altLang="ja-JP" dirty="0" smtClean="0">
                <a:solidFill>
                  <a:schemeClr val="tx1"/>
                </a:solidFill>
              </a:rPr>
              <a:t>: Basic HTTP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2" name="正方形/長方形 41"/>
          <p:cNvSpPr/>
          <p:nvPr/>
        </p:nvSpPr>
        <p:spPr>
          <a:xfrm>
            <a:off x="6143636" y="5857892"/>
            <a:ext cx="2643206" cy="2857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dirty="0" smtClean="0">
                <a:solidFill>
                  <a:schemeClr val="accent4">
                    <a:lumMod val="75000"/>
                  </a:schemeClr>
                </a:solidFill>
              </a:rPr>
              <a:t>C</a:t>
            </a:r>
            <a:r>
              <a:rPr kumimoji="1" lang="en-US" altLang="ja-JP" dirty="0" smtClean="0">
                <a:solidFill>
                  <a:schemeClr val="tx1"/>
                </a:solidFill>
              </a:rPr>
              <a:t>: </a:t>
            </a:r>
            <a:r>
              <a:rPr lang="ja-JP" altLang="en-US" dirty="0">
                <a:solidFill>
                  <a:schemeClr val="accent3"/>
                </a:solidFill>
              </a:rPr>
              <a:t>チャット</a:t>
            </a:r>
            <a:r>
              <a:rPr kumimoji="1" lang="ja-JP" altLang="en-US" dirty="0" smtClean="0">
                <a:solidFill>
                  <a:schemeClr val="accent3"/>
                </a:solidFill>
              </a:rPr>
              <a:t>サーバ</a:t>
            </a:r>
            <a:endParaRPr kumimoji="1" lang="ja-JP" altLang="en-US" dirty="0">
              <a:solidFill>
                <a:schemeClr val="accent3"/>
              </a:solidFill>
            </a:endParaRP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6072198" y="3214686"/>
            <a:ext cx="2280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例１</a:t>
            </a:r>
            <a:r>
              <a:rPr lang="en-US" altLang="ja-JP" dirty="0" smtClean="0"/>
              <a:t>: </a:t>
            </a:r>
            <a:r>
              <a:rPr lang="ja-JP" altLang="en-US" dirty="0" smtClean="0"/>
              <a:t>複数の</a:t>
            </a:r>
            <a:r>
              <a:rPr lang="en-US" altLang="ja-JP" dirty="0" smtClean="0"/>
              <a:t>Contract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36" grpId="0" animBg="1"/>
      <p:bldP spid="37" grpId="0" animBg="1"/>
      <p:bldP spid="38" grpId="0" animBg="1"/>
      <p:bldP spid="40" grpId="0" animBg="1"/>
      <p:bldP spid="41" grpId="0" animBg="1"/>
      <p:bldP spid="42" grpId="0" animBg="1"/>
      <p:bldP spid="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 smtClean="0"/>
              <a:t>１つのサーバ</a:t>
            </a:r>
            <a:r>
              <a:rPr kumimoji="1" lang="en-US" altLang="ja-JP" dirty="0" smtClean="0"/>
              <a:t>/</a:t>
            </a:r>
            <a:r>
              <a:rPr kumimoji="1" lang="ja-JP" altLang="en-US" dirty="0" smtClean="0"/>
              <a:t>クライアントが複数のエンドポイントを持てます</a:t>
            </a:r>
            <a:endParaRPr kumimoji="1" lang="ja-JP" altLang="en-US" dirty="0"/>
          </a:p>
        </p:txBody>
      </p:sp>
      <p:sp>
        <p:nvSpPr>
          <p:cNvPr id="10" name="角丸四角形 9"/>
          <p:cNvSpPr/>
          <p:nvPr/>
        </p:nvSpPr>
        <p:spPr>
          <a:xfrm>
            <a:off x="1428728" y="2857496"/>
            <a:ext cx="1785950" cy="307183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kumimoji="1" lang="ja-JP" altLang="en-US" dirty="0" smtClean="0"/>
              <a:t>クライアント</a:t>
            </a:r>
            <a:endParaRPr kumimoji="1" lang="ja-JP" altLang="en-US" dirty="0"/>
          </a:p>
        </p:txBody>
      </p:sp>
      <p:sp>
        <p:nvSpPr>
          <p:cNvPr id="11" name="角丸四角形 10"/>
          <p:cNvSpPr/>
          <p:nvPr/>
        </p:nvSpPr>
        <p:spPr>
          <a:xfrm>
            <a:off x="4071934" y="2857496"/>
            <a:ext cx="1785950" cy="307183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kumimoji="1" lang="ja-JP" altLang="en-US" dirty="0" smtClean="0"/>
              <a:t>サーバ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エンドポイント</a:t>
            </a:r>
            <a:endParaRPr kumimoji="1" lang="ja-JP" altLang="en-US" dirty="0"/>
          </a:p>
        </p:txBody>
      </p:sp>
      <p:pic>
        <p:nvPicPr>
          <p:cNvPr id="2050" name="Picture 2" descr="C:\Users\iwanaga\AppData\Local\Microsoft\Windows\Temporary Internet Files\Content.IE5\GXHXVG0U\MCj04247900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3429000"/>
            <a:ext cx="1235367" cy="1285884"/>
          </a:xfrm>
          <a:prstGeom prst="rect">
            <a:avLst/>
          </a:prstGeom>
          <a:noFill/>
        </p:spPr>
      </p:pic>
      <p:pic>
        <p:nvPicPr>
          <p:cNvPr id="2053" name="Picture 5" descr="C:\Users\iwanaga\AppData\Local\Microsoft\Windows\Temporary Internet Files\Content.IE5\GXHXVG0U\MCj0396892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3426391"/>
            <a:ext cx="1285884" cy="1217055"/>
          </a:xfrm>
          <a:prstGeom prst="rect">
            <a:avLst/>
          </a:prstGeom>
          <a:noFill/>
        </p:spPr>
      </p:pic>
      <p:grpSp>
        <p:nvGrpSpPr>
          <p:cNvPr id="4" name="グループ化 16"/>
          <p:cNvGrpSpPr/>
          <p:nvPr/>
        </p:nvGrpSpPr>
        <p:grpSpPr>
          <a:xfrm>
            <a:off x="2143108" y="4929198"/>
            <a:ext cx="1143008" cy="357190"/>
            <a:chOff x="1928794" y="4786322"/>
            <a:chExt cx="1143008" cy="357190"/>
          </a:xfrm>
        </p:grpSpPr>
        <p:sp>
          <p:nvSpPr>
            <p:cNvPr id="12" name="正方形/長方形 11"/>
            <p:cNvSpPr/>
            <p:nvPr/>
          </p:nvSpPr>
          <p:spPr>
            <a:xfrm>
              <a:off x="1928794" y="4786322"/>
              <a:ext cx="1143008" cy="35719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正方形/長方形 12"/>
            <p:cNvSpPr/>
            <p:nvPr/>
          </p:nvSpPr>
          <p:spPr>
            <a:xfrm>
              <a:off x="2000232" y="4857760"/>
              <a:ext cx="285752" cy="214314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chemeClr val="tx2">
                      <a:lumMod val="75000"/>
                    </a:schemeClr>
                  </a:solidFill>
                </a:rPr>
                <a:t>A</a:t>
              </a:r>
              <a:endParaRPr kumimoji="1" lang="ja-JP" altLang="en-US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4" name="正方形/長方形 13"/>
            <p:cNvSpPr/>
            <p:nvPr/>
          </p:nvSpPr>
          <p:spPr>
            <a:xfrm>
              <a:off x="2357422" y="4857760"/>
              <a:ext cx="285752" cy="214314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chemeClr val="accent6">
                      <a:lumMod val="75000"/>
                    </a:schemeClr>
                  </a:solidFill>
                </a:rPr>
                <a:t>B</a:t>
              </a:r>
              <a:endParaRPr kumimoji="1" lang="ja-JP" altLang="en-US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6" name="正方形/長方形 15"/>
            <p:cNvSpPr/>
            <p:nvPr/>
          </p:nvSpPr>
          <p:spPr>
            <a:xfrm>
              <a:off x="2714612" y="4857760"/>
              <a:ext cx="285752" cy="214314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chemeClr val="accent4">
                      <a:lumMod val="75000"/>
                    </a:schemeClr>
                  </a:solidFill>
                </a:rPr>
                <a:t>C</a:t>
              </a:r>
              <a:endParaRPr kumimoji="1" lang="ja-JP" altLang="en-US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grpSp>
        <p:nvGrpSpPr>
          <p:cNvPr id="5" name="グループ化 17"/>
          <p:cNvGrpSpPr/>
          <p:nvPr/>
        </p:nvGrpSpPr>
        <p:grpSpPr>
          <a:xfrm>
            <a:off x="2143108" y="5429264"/>
            <a:ext cx="1143008" cy="357190"/>
            <a:chOff x="1928794" y="4786322"/>
            <a:chExt cx="1143008" cy="357190"/>
          </a:xfrm>
        </p:grpSpPr>
        <p:sp>
          <p:nvSpPr>
            <p:cNvPr id="19" name="正方形/長方形 18"/>
            <p:cNvSpPr/>
            <p:nvPr/>
          </p:nvSpPr>
          <p:spPr>
            <a:xfrm>
              <a:off x="1928794" y="4786322"/>
              <a:ext cx="1143008" cy="35719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正方形/長方形 19"/>
            <p:cNvSpPr/>
            <p:nvPr/>
          </p:nvSpPr>
          <p:spPr>
            <a:xfrm>
              <a:off x="2000232" y="4857760"/>
              <a:ext cx="285752" cy="214314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chemeClr val="tx2">
                      <a:lumMod val="75000"/>
                    </a:schemeClr>
                  </a:solidFill>
                </a:rPr>
                <a:t>A</a:t>
              </a:r>
              <a:endParaRPr kumimoji="1" lang="ja-JP" altLang="en-US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21" name="正方形/長方形 20"/>
            <p:cNvSpPr/>
            <p:nvPr/>
          </p:nvSpPr>
          <p:spPr>
            <a:xfrm>
              <a:off x="2357422" y="4857760"/>
              <a:ext cx="285752" cy="214314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chemeClr val="accent6">
                      <a:lumMod val="75000"/>
                    </a:schemeClr>
                  </a:solidFill>
                </a:rPr>
                <a:t>B</a:t>
              </a:r>
              <a:endParaRPr kumimoji="1" lang="ja-JP" altLang="en-US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2" name="正方形/長方形 21"/>
            <p:cNvSpPr/>
            <p:nvPr/>
          </p:nvSpPr>
          <p:spPr>
            <a:xfrm>
              <a:off x="2714612" y="4857760"/>
              <a:ext cx="285752" cy="214314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chemeClr val="accent4">
                      <a:lumMod val="75000"/>
                    </a:schemeClr>
                  </a:solidFill>
                </a:rPr>
                <a:t>C</a:t>
              </a:r>
              <a:endParaRPr kumimoji="1" lang="ja-JP" altLang="en-US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grpSp>
        <p:nvGrpSpPr>
          <p:cNvPr id="6" name="グループ化 22"/>
          <p:cNvGrpSpPr/>
          <p:nvPr/>
        </p:nvGrpSpPr>
        <p:grpSpPr>
          <a:xfrm>
            <a:off x="4000496" y="5429264"/>
            <a:ext cx="1143008" cy="357190"/>
            <a:chOff x="1928794" y="4786322"/>
            <a:chExt cx="1143008" cy="357190"/>
          </a:xfrm>
        </p:grpSpPr>
        <p:sp>
          <p:nvSpPr>
            <p:cNvPr id="24" name="正方形/長方形 23"/>
            <p:cNvSpPr/>
            <p:nvPr/>
          </p:nvSpPr>
          <p:spPr>
            <a:xfrm>
              <a:off x="1928794" y="4786322"/>
              <a:ext cx="1143008" cy="35719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正方形/長方形 24"/>
            <p:cNvSpPr/>
            <p:nvPr/>
          </p:nvSpPr>
          <p:spPr>
            <a:xfrm>
              <a:off x="2000232" y="4857760"/>
              <a:ext cx="285752" cy="214314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chemeClr val="tx2">
                      <a:lumMod val="75000"/>
                    </a:schemeClr>
                  </a:solidFill>
                </a:rPr>
                <a:t>A</a:t>
              </a:r>
              <a:endParaRPr kumimoji="1" lang="ja-JP" altLang="en-US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26" name="正方形/長方形 25"/>
            <p:cNvSpPr/>
            <p:nvPr/>
          </p:nvSpPr>
          <p:spPr>
            <a:xfrm>
              <a:off x="2357422" y="4857760"/>
              <a:ext cx="285752" cy="214314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chemeClr val="accent6">
                      <a:lumMod val="75000"/>
                    </a:schemeClr>
                  </a:solidFill>
                </a:rPr>
                <a:t>B</a:t>
              </a:r>
              <a:endParaRPr kumimoji="1" lang="ja-JP" altLang="en-US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7" name="正方形/長方形 26"/>
            <p:cNvSpPr/>
            <p:nvPr/>
          </p:nvSpPr>
          <p:spPr>
            <a:xfrm>
              <a:off x="2714612" y="4857760"/>
              <a:ext cx="285752" cy="214314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chemeClr val="accent4">
                      <a:lumMod val="75000"/>
                    </a:schemeClr>
                  </a:solidFill>
                </a:rPr>
                <a:t>C</a:t>
              </a:r>
              <a:endParaRPr kumimoji="1" lang="ja-JP" altLang="en-US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grpSp>
        <p:nvGrpSpPr>
          <p:cNvPr id="7" name="グループ化 27"/>
          <p:cNvGrpSpPr/>
          <p:nvPr/>
        </p:nvGrpSpPr>
        <p:grpSpPr>
          <a:xfrm>
            <a:off x="4000496" y="4929198"/>
            <a:ext cx="1143008" cy="357190"/>
            <a:chOff x="1928794" y="4786322"/>
            <a:chExt cx="1143008" cy="357190"/>
          </a:xfrm>
        </p:grpSpPr>
        <p:sp>
          <p:nvSpPr>
            <p:cNvPr id="29" name="正方形/長方形 28"/>
            <p:cNvSpPr/>
            <p:nvPr/>
          </p:nvSpPr>
          <p:spPr>
            <a:xfrm>
              <a:off x="1928794" y="4786322"/>
              <a:ext cx="1143008" cy="35719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正方形/長方形 29"/>
            <p:cNvSpPr/>
            <p:nvPr/>
          </p:nvSpPr>
          <p:spPr>
            <a:xfrm>
              <a:off x="2000232" y="4857760"/>
              <a:ext cx="285752" cy="214314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chemeClr val="tx2">
                      <a:lumMod val="75000"/>
                    </a:schemeClr>
                  </a:solidFill>
                </a:rPr>
                <a:t>A</a:t>
              </a:r>
              <a:endParaRPr kumimoji="1" lang="ja-JP" altLang="en-US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31" name="正方形/長方形 30"/>
            <p:cNvSpPr/>
            <p:nvPr/>
          </p:nvSpPr>
          <p:spPr>
            <a:xfrm>
              <a:off x="2357422" y="4857760"/>
              <a:ext cx="285752" cy="214314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chemeClr val="accent6">
                      <a:lumMod val="75000"/>
                    </a:schemeClr>
                  </a:solidFill>
                </a:rPr>
                <a:t>B</a:t>
              </a:r>
              <a:endParaRPr kumimoji="1" lang="ja-JP" altLang="en-US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正方形/長方形 31"/>
            <p:cNvSpPr/>
            <p:nvPr/>
          </p:nvSpPr>
          <p:spPr>
            <a:xfrm>
              <a:off x="2714612" y="4857760"/>
              <a:ext cx="285752" cy="214314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chemeClr val="accent4">
                      <a:lumMod val="75000"/>
                    </a:schemeClr>
                  </a:solidFill>
                </a:rPr>
                <a:t>C</a:t>
              </a:r>
              <a:endParaRPr kumimoji="1" lang="ja-JP" altLang="en-US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sp>
        <p:nvSpPr>
          <p:cNvPr id="33" name="左右矢印 32"/>
          <p:cNvSpPr/>
          <p:nvPr/>
        </p:nvSpPr>
        <p:spPr>
          <a:xfrm>
            <a:off x="3286116" y="5000636"/>
            <a:ext cx="714380" cy="214314"/>
          </a:xfrm>
          <a:prstGeom prst="left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四角形吹き出し 42"/>
          <p:cNvSpPr/>
          <p:nvPr/>
        </p:nvSpPr>
        <p:spPr>
          <a:xfrm>
            <a:off x="6072198" y="3714752"/>
            <a:ext cx="2786082" cy="1143008"/>
          </a:xfrm>
          <a:prstGeom prst="wedgeRectCallout">
            <a:avLst>
              <a:gd name="adj1" fmla="val -84658"/>
              <a:gd name="adj2" fmla="val 7233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四角形吹き出し 43"/>
          <p:cNvSpPr/>
          <p:nvPr/>
        </p:nvSpPr>
        <p:spPr>
          <a:xfrm>
            <a:off x="6072198" y="5072074"/>
            <a:ext cx="2786082" cy="1143008"/>
          </a:xfrm>
          <a:prstGeom prst="wedgeRectCallout">
            <a:avLst>
              <a:gd name="adj1" fmla="val -84366"/>
              <a:gd name="adj2" fmla="val 86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正方形/長方形 35"/>
          <p:cNvSpPr/>
          <p:nvPr/>
        </p:nvSpPr>
        <p:spPr>
          <a:xfrm>
            <a:off x="6143636" y="3786190"/>
            <a:ext cx="2643206" cy="2857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dirty="0" smtClean="0">
                <a:solidFill>
                  <a:schemeClr val="tx2">
                    <a:lumMod val="75000"/>
                  </a:schemeClr>
                </a:solidFill>
              </a:rPr>
              <a:t>A</a:t>
            </a:r>
            <a:r>
              <a:rPr kumimoji="1" lang="en-US" altLang="ja-JP" dirty="0" smtClean="0">
                <a:solidFill>
                  <a:schemeClr val="tx1"/>
                </a:solidFill>
              </a:rPr>
              <a:t>: http://ufcpp.net/game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7" name="正方形/長方形 36"/>
          <p:cNvSpPr/>
          <p:nvPr/>
        </p:nvSpPr>
        <p:spPr>
          <a:xfrm>
            <a:off x="6143636" y="4143380"/>
            <a:ext cx="2643206" cy="2857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dirty="0" smtClean="0">
                <a:solidFill>
                  <a:schemeClr val="accent6">
                    <a:lumMod val="75000"/>
                  </a:schemeClr>
                </a:solidFill>
              </a:rPr>
              <a:t>B</a:t>
            </a:r>
            <a:r>
              <a:rPr kumimoji="1" lang="en-US" altLang="ja-JP" dirty="0" smtClean="0">
                <a:solidFill>
                  <a:schemeClr val="tx1"/>
                </a:solidFill>
              </a:rPr>
              <a:t>: </a:t>
            </a:r>
            <a:r>
              <a:rPr kumimoji="1" lang="en-US" altLang="ja-JP" dirty="0" smtClean="0">
                <a:solidFill>
                  <a:schemeClr val="accent3"/>
                </a:solidFill>
              </a:rPr>
              <a:t>Basic HTTP</a:t>
            </a:r>
            <a:endParaRPr kumimoji="1" lang="ja-JP" altLang="en-US" dirty="0">
              <a:solidFill>
                <a:schemeClr val="accent3"/>
              </a:solidFill>
            </a:endParaRPr>
          </a:p>
        </p:txBody>
      </p:sp>
      <p:sp>
        <p:nvSpPr>
          <p:cNvPr id="38" name="正方形/長方形 37"/>
          <p:cNvSpPr/>
          <p:nvPr/>
        </p:nvSpPr>
        <p:spPr>
          <a:xfrm>
            <a:off x="6143636" y="4500570"/>
            <a:ext cx="2643206" cy="2857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dirty="0" smtClean="0">
                <a:solidFill>
                  <a:schemeClr val="accent4">
                    <a:lumMod val="75000"/>
                  </a:schemeClr>
                </a:solidFill>
              </a:rPr>
              <a:t>C</a:t>
            </a:r>
            <a:r>
              <a:rPr kumimoji="1" lang="en-US" altLang="ja-JP" dirty="0" smtClean="0">
                <a:solidFill>
                  <a:schemeClr val="tx1"/>
                </a:solidFill>
              </a:rPr>
              <a:t>: </a:t>
            </a:r>
            <a:r>
              <a:rPr kumimoji="1" lang="ja-JP" altLang="en-US" dirty="0" smtClean="0">
                <a:solidFill>
                  <a:schemeClr val="tx1"/>
                </a:solidFill>
              </a:rPr>
              <a:t>ゲームサーバ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0" name="正方形/長方形 39"/>
          <p:cNvSpPr/>
          <p:nvPr/>
        </p:nvSpPr>
        <p:spPr>
          <a:xfrm>
            <a:off x="6143636" y="5143512"/>
            <a:ext cx="2643206" cy="2857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2800" rIns="0" rtlCol="0" anchor="ctr"/>
          <a:lstStyle/>
          <a:p>
            <a:r>
              <a:rPr kumimoji="1" lang="en-US" altLang="ja-JP" dirty="0" smtClean="0">
                <a:solidFill>
                  <a:schemeClr val="tx2">
                    <a:lumMod val="75000"/>
                  </a:schemeClr>
                </a:solidFill>
              </a:rPr>
              <a:t>A</a:t>
            </a:r>
            <a:r>
              <a:rPr kumimoji="1" lang="en-US" altLang="ja-JP" dirty="0" smtClean="0">
                <a:solidFill>
                  <a:schemeClr val="tx1"/>
                </a:solidFill>
              </a:rPr>
              <a:t>: </a:t>
            </a:r>
            <a:r>
              <a:rPr lang="en-US" altLang="ja-JP" dirty="0" err="1" smtClean="0">
                <a:solidFill>
                  <a:schemeClr val="tx1"/>
                </a:solidFill>
              </a:rPr>
              <a:t>net</a:t>
            </a:r>
            <a:r>
              <a:rPr kumimoji="1" lang="en-US" altLang="ja-JP" dirty="0" err="1" smtClean="0">
                <a:solidFill>
                  <a:schemeClr val="tx1"/>
                </a:solidFill>
              </a:rPr>
              <a:t>.pipe</a:t>
            </a:r>
            <a:r>
              <a:rPr lang="en-US" altLang="ja-JP" dirty="0" smtClean="0">
                <a:solidFill>
                  <a:schemeClr val="tx1"/>
                </a:solidFill>
              </a:rPr>
              <a:t>://</a:t>
            </a:r>
            <a:r>
              <a:rPr lang="en-US" altLang="ja-JP" dirty="0" err="1" smtClean="0">
                <a:solidFill>
                  <a:schemeClr val="tx1"/>
                </a:solidFill>
              </a:rPr>
              <a:t>localhost</a:t>
            </a:r>
            <a:r>
              <a:rPr lang="en-US" altLang="ja-JP" dirty="0" smtClean="0">
                <a:solidFill>
                  <a:schemeClr val="tx1"/>
                </a:solidFill>
              </a:rPr>
              <a:t>/</a:t>
            </a:r>
            <a:r>
              <a:rPr kumimoji="1" lang="en-US" altLang="ja-JP" dirty="0" smtClean="0">
                <a:solidFill>
                  <a:schemeClr val="tx1"/>
                </a:solidFill>
              </a:rPr>
              <a:t>game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1" name="正方形/長方形 40"/>
          <p:cNvSpPr/>
          <p:nvPr/>
        </p:nvSpPr>
        <p:spPr>
          <a:xfrm>
            <a:off x="6143636" y="5500702"/>
            <a:ext cx="2643206" cy="2857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dirty="0" smtClean="0">
                <a:solidFill>
                  <a:schemeClr val="accent6">
                    <a:lumMod val="75000"/>
                  </a:schemeClr>
                </a:solidFill>
              </a:rPr>
              <a:t>B</a:t>
            </a:r>
            <a:r>
              <a:rPr kumimoji="1" lang="en-US" altLang="ja-JP" dirty="0" smtClean="0">
                <a:solidFill>
                  <a:schemeClr val="tx1"/>
                </a:solidFill>
              </a:rPr>
              <a:t>: </a:t>
            </a:r>
            <a:r>
              <a:rPr kumimoji="1" lang="ja-JP" altLang="en-US" dirty="0" smtClean="0">
                <a:solidFill>
                  <a:schemeClr val="accent3"/>
                </a:solidFill>
              </a:rPr>
              <a:t>名前付きパイプ</a:t>
            </a:r>
            <a:endParaRPr kumimoji="1" lang="ja-JP" altLang="en-US" dirty="0">
              <a:solidFill>
                <a:schemeClr val="accent3"/>
              </a:solidFill>
            </a:endParaRPr>
          </a:p>
        </p:txBody>
      </p:sp>
      <p:sp>
        <p:nvSpPr>
          <p:cNvPr id="42" name="正方形/長方形 41"/>
          <p:cNvSpPr/>
          <p:nvPr/>
        </p:nvSpPr>
        <p:spPr>
          <a:xfrm>
            <a:off x="6143636" y="5857892"/>
            <a:ext cx="2643206" cy="2857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dirty="0" smtClean="0">
                <a:solidFill>
                  <a:schemeClr val="accent4">
                    <a:lumMod val="75000"/>
                  </a:schemeClr>
                </a:solidFill>
              </a:rPr>
              <a:t>C</a:t>
            </a:r>
            <a:r>
              <a:rPr kumimoji="1" lang="en-US" altLang="ja-JP" dirty="0" smtClean="0">
                <a:solidFill>
                  <a:schemeClr val="tx1"/>
                </a:solidFill>
              </a:rPr>
              <a:t>: </a:t>
            </a:r>
            <a:r>
              <a:rPr kumimoji="1" lang="ja-JP" altLang="en-US" dirty="0" smtClean="0">
                <a:solidFill>
                  <a:schemeClr val="tx1"/>
                </a:solidFill>
              </a:rPr>
              <a:t>ゲームサーバ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6072198" y="3214686"/>
            <a:ext cx="2109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例２</a:t>
            </a:r>
            <a:r>
              <a:rPr lang="en-US" altLang="ja-JP" dirty="0" smtClean="0"/>
              <a:t>: </a:t>
            </a:r>
            <a:r>
              <a:rPr lang="ja-JP" altLang="en-US" dirty="0" smtClean="0"/>
              <a:t>複数の</a:t>
            </a:r>
            <a:r>
              <a:rPr lang="en-US" altLang="ja-JP" dirty="0" smtClean="0"/>
              <a:t>Binding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36" grpId="0" animBg="1"/>
      <p:bldP spid="37" grpId="0" animBg="1"/>
      <p:bldP spid="38" grpId="0" animBg="1"/>
      <p:bldP spid="40" grpId="0" animBg="1"/>
      <p:bldP spid="41" grpId="0" animBg="1"/>
      <p:bldP spid="42" grpId="0" animBg="1"/>
      <p:bldP spid="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WCF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Contract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WCF</a:t>
            </a:r>
            <a:r>
              <a:rPr kumimoji="1" lang="ja-JP" altLang="en-US" dirty="0" smtClean="0"/>
              <a:t>では、</a:t>
            </a:r>
            <a:r>
              <a:rPr kumimoji="1" lang="en-US" altLang="ja-JP" dirty="0" smtClean="0"/>
              <a:t>Contract</a:t>
            </a:r>
            <a:r>
              <a:rPr kumimoji="1" lang="ja-JP" altLang="en-US" dirty="0" smtClean="0"/>
              <a:t>（何をするか）に注力できます</a:t>
            </a:r>
            <a:endParaRPr kumimoji="1" lang="en-US" altLang="ja-JP" dirty="0" smtClean="0"/>
          </a:p>
          <a:p>
            <a:pPr lvl="1"/>
            <a:r>
              <a:rPr lang="ja-JP" altLang="en-US" dirty="0" smtClean="0"/>
              <a:t>普通の</a:t>
            </a:r>
            <a:r>
              <a:rPr lang="en-US" altLang="ja-JP" dirty="0" smtClean="0"/>
              <a:t>.NET</a:t>
            </a:r>
            <a:r>
              <a:rPr lang="ja-JP" altLang="en-US" dirty="0" smtClean="0"/>
              <a:t>クラスライブラリに属性をつけるだけ</a:t>
            </a:r>
            <a:endParaRPr kumimoji="1" lang="ja-JP" altLang="en-US" dirty="0"/>
          </a:p>
        </p:txBody>
      </p:sp>
      <p:sp>
        <p:nvSpPr>
          <p:cNvPr id="4" name="正方形/長方形 3"/>
          <p:cNvSpPr/>
          <p:nvPr/>
        </p:nvSpPr>
        <p:spPr>
          <a:xfrm>
            <a:off x="1643042" y="3500438"/>
            <a:ext cx="7072362" cy="307183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ja-JP" dirty="0">
                <a:latin typeface="ＭＳ ゴシック" pitchFamily="49" charset="-128"/>
                <a:ea typeface="ＭＳ ゴシック" pitchFamily="49" charset="-128"/>
              </a:rPr>
              <a:t>[</a:t>
            </a:r>
            <a:r>
              <a:rPr lang="en-US" altLang="ja-JP" dirty="0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ServiceContract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]</a:t>
            </a:r>
            <a:endParaRPr lang="en-US" altLang="ja-JP" dirty="0">
              <a:latin typeface="ＭＳ ゴシック" pitchFamily="49" charset="-128"/>
              <a:ea typeface="ＭＳ ゴシック" pitchFamily="49" charset="-128"/>
            </a:endParaRPr>
          </a:p>
          <a:p>
            <a:r>
              <a:rPr lang="en-US" altLang="ja-JP" dirty="0">
                <a:solidFill>
                  <a:schemeClr val="accent6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interface</a:t>
            </a:r>
            <a:r>
              <a:rPr lang="en-US" altLang="ja-JP" dirty="0"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dirty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IGameCharacter</a:t>
            </a:r>
          </a:p>
          <a:p>
            <a:r>
              <a:rPr lang="en-US" altLang="ja-JP" dirty="0">
                <a:latin typeface="ＭＳ ゴシック" pitchFamily="49" charset="-128"/>
                <a:ea typeface="ＭＳ ゴシック" pitchFamily="49" charset="-128"/>
              </a:rPr>
              <a:t>{</a:t>
            </a:r>
          </a:p>
          <a:p>
            <a:r>
              <a:rPr lang="en-US" altLang="ja-JP" dirty="0">
                <a:latin typeface="ＭＳ ゴシック" pitchFamily="49" charset="-128"/>
                <a:ea typeface="ＭＳ ゴシック" pitchFamily="49" charset="-128"/>
              </a:rPr>
              <a:t>    </a:t>
            </a:r>
            <a:r>
              <a:rPr lang="en-US" altLang="ja-JP" dirty="0">
                <a:solidFill>
                  <a:schemeClr val="accent6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void</a:t>
            </a:r>
            <a:r>
              <a:rPr lang="en-US" altLang="ja-JP" dirty="0">
                <a:latin typeface="ＭＳ ゴシック" pitchFamily="49" charset="-128"/>
                <a:ea typeface="ＭＳ ゴシック" pitchFamily="49" charset="-128"/>
              </a:rPr>
              <a:t> Move(</a:t>
            </a:r>
            <a:r>
              <a:rPr lang="en-US" altLang="ja-JP" dirty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Vector</a:t>
            </a:r>
            <a:r>
              <a:rPr lang="en-US" altLang="ja-JP" dirty="0">
                <a:latin typeface="ＭＳ ゴシック" pitchFamily="49" charset="-128"/>
                <a:ea typeface="ＭＳ ゴシック" pitchFamily="49" charset="-128"/>
              </a:rPr>
              <a:t> movement);</a:t>
            </a:r>
          </a:p>
          <a:p>
            <a:r>
              <a:rPr lang="en-US" altLang="ja-JP" dirty="0">
                <a:latin typeface="ＭＳ ゴシック" pitchFamily="49" charset="-128"/>
                <a:ea typeface="ＭＳ ゴシック" pitchFamily="49" charset="-128"/>
              </a:rPr>
              <a:t>}</a:t>
            </a:r>
          </a:p>
          <a:p>
            <a:endParaRPr lang="en-US" altLang="ja-JP" dirty="0">
              <a:latin typeface="ＭＳ ゴシック" pitchFamily="49" charset="-128"/>
              <a:ea typeface="ＭＳ ゴシック" pitchFamily="49" charset="-128"/>
            </a:endParaRPr>
          </a:p>
          <a:p>
            <a:r>
              <a:rPr lang="en-US" altLang="ja-JP" dirty="0">
                <a:latin typeface="ＭＳ ゴシック" pitchFamily="49" charset="-128"/>
                <a:ea typeface="ＭＳ ゴシック" pitchFamily="49" charset="-128"/>
              </a:rPr>
              <a:t>[</a:t>
            </a:r>
            <a:r>
              <a:rPr lang="en-US" altLang="ja-JP" dirty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ServiceContract</a:t>
            </a:r>
            <a:r>
              <a:rPr lang="en-US" altLang="ja-JP" dirty="0">
                <a:latin typeface="ＭＳ ゴシック" pitchFamily="49" charset="-128"/>
                <a:ea typeface="ＭＳ ゴシック" pitchFamily="49" charset="-128"/>
              </a:rPr>
              <a:t>]</a:t>
            </a:r>
          </a:p>
          <a:p>
            <a:r>
              <a:rPr lang="en-US" altLang="ja-JP" dirty="0">
                <a:solidFill>
                  <a:schemeClr val="accent6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interface</a:t>
            </a:r>
            <a:r>
              <a:rPr lang="en-US" altLang="ja-JP" dirty="0"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dirty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IGameCharacterCallback</a:t>
            </a:r>
          </a:p>
          <a:p>
            <a:r>
              <a:rPr lang="en-US" altLang="ja-JP" dirty="0">
                <a:latin typeface="ＭＳ ゴシック" pitchFamily="49" charset="-128"/>
                <a:ea typeface="ＭＳ ゴシック" pitchFamily="49" charset="-128"/>
              </a:rPr>
              <a:t>{</a:t>
            </a:r>
          </a:p>
          <a:p>
            <a:r>
              <a:rPr lang="en-US" altLang="ja-JP" dirty="0">
                <a:latin typeface="ＭＳ ゴシック" pitchFamily="49" charset="-128"/>
                <a:ea typeface="ＭＳ ゴシック" pitchFamily="49" charset="-128"/>
              </a:rPr>
              <a:t>    </a:t>
            </a:r>
            <a:r>
              <a:rPr lang="en-US" altLang="ja-JP" dirty="0">
                <a:solidFill>
                  <a:schemeClr val="accent6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void</a:t>
            </a:r>
            <a:r>
              <a:rPr lang="en-US" altLang="ja-JP" dirty="0">
                <a:latin typeface="ＭＳ ゴシック" pitchFamily="49" charset="-128"/>
                <a:ea typeface="ＭＳ ゴシック" pitchFamily="49" charset="-128"/>
              </a:rPr>
              <a:t> SetLocation(</a:t>
            </a:r>
            <a:r>
              <a:rPr lang="en-US" altLang="ja-JP" dirty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Point</a:t>
            </a:r>
            <a:r>
              <a:rPr lang="en-US" altLang="ja-JP" dirty="0">
                <a:latin typeface="ＭＳ ゴシック" pitchFamily="49" charset="-128"/>
                <a:ea typeface="ＭＳ ゴシック" pitchFamily="49" charset="-128"/>
              </a:rPr>
              <a:t> location);</a:t>
            </a:r>
          </a:p>
          <a:p>
            <a:r>
              <a:rPr lang="en-US" altLang="ja-JP" dirty="0">
                <a:latin typeface="ＭＳ ゴシック" pitchFamily="49" charset="-128"/>
                <a:ea typeface="ＭＳ ゴシック" pitchFamily="49" charset="-128"/>
              </a:rPr>
              <a:t>}</a:t>
            </a:r>
            <a:endParaRPr kumimoji="1" lang="ja-JP" altLang="en-US" dirty="0">
              <a:latin typeface="ＭＳ ゴシック" pitchFamily="49" charset="-128"/>
              <a:ea typeface="ＭＳ ゴシック" pitchFamily="4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クラスライブラリとして利用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1409696"/>
          </a:xfrm>
        </p:spPr>
        <p:txBody>
          <a:bodyPr/>
          <a:lstStyle/>
          <a:p>
            <a:r>
              <a:rPr kumimoji="1" lang="en-US" altLang="ja-JP" dirty="0" smtClean="0"/>
              <a:t>Contract</a:t>
            </a:r>
            <a:r>
              <a:rPr kumimoji="1" lang="ja-JP" altLang="en-US" dirty="0" smtClean="0"/>
              <a:t>クラスは、単なるクラスライブラリとしても使えます</a:t>
            </a:r>
            <a:endParaRPr kumimoji="1" lang="ja-JP" altLang="en-US" dirty="0"/>
          </a:p>
        </p:txBody>
      </p:sp>
      <p:sp>
        <p:nvSpPr>
          <p:cNvPr id="4" name="角丸四角形 3"/>
          <p:cNvSpPr/>
          <p:nvPr/>
        </p:nvSpPr>
        <p:spPr>
          <a:xfrm>
            <a:off x="2786050" y="3000372"/>
            <a:ext cx="3929090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 dirty="0" smtClean="0"/>
              <a:t>デモ</a:t>
            </a:r>
            <a:endParaRPr kumimoji="1" lang="ja-JP" altLang="en-US" sz="5400" dirty="0"/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>
          <a:xfrm>
            <a:off x="1435608" y="4143380"/>
            <a:ext cx="7498080" cy="140969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ユーザからの入力に応じて丸が動く</a:t>
            </a:r>
            <a:endParaRPr kumimoji="1" lang="en-US" altLang="ja-JP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lang="en-US" altLang="ja-JP" sz="3200" dirty="0" smtClean="0"/>
              <a:t>WPF</a:t>
            </a:r>
            <a:r>
              <a:rPr lang="ja-JP" altLang="en-US" sz="3200" dirty="0" smtClean="0"/>
              <a:t>を利用</a:t>
            </a:r>
            <a:endParaRPr kumimoji="1" lang="ja-JP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3" descr="C:\Users\iwanaga\Desktop\temp\無題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4714884"/>
            <a:ext cx="1857388" cy="185738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WCF</a:t>
            </a:r>
            <a:r>
              <a:rPr lang="ja-JP" altLang="en-US" dirty="0" smtClean="0"/>
              <a:t>における</a:t>
            </a:r>
            <a:r>
              <a:rPr kumimoji="1" lang="en-US" altLang="ja-JP" dirty="0" smtClean="0"/>
              <a:t>ABC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App.config/</a:t>
            </a:r>
            <a:r>
              <a:rPr kumimoji="1" lang="en-US" altLang="ja-JP" dirty="0" err="1" smtClean="0"/>
              <a:t>Web.config</a:t>
            </a:r>
            <a:r>
              <a:rPr kumimoji="1" lang="ja-JP" altLang="en-US" dirty="0" smtClean="0"/>
              <a:t>に設定を記述</a:t>
            </a:r>
            <a:endParaRPr kumimoji="1" lang="ja-JP" altLang="en-US" dirty="0"/>
          </a:p>
        </p:txBody>
      </p:sp>
      <p:sp>
        <p:nvSpPr>
          <p:cNvPr id="4" name="正方形/長方形 3"/>
          <p:cNvSpPr/>
          <p:nvPr/>
        </p:nvSpPr>
        <p:spPr>
          <a:xfrm>
            <a:off x="1643042" y="2643182"/>
            <a:ext cx="7072362" cy="34290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ja-JP" dirty="0">
                <a:latin typeface="ＭＳ ゴシック" pitchFamily="49" charset="-128"/>
                <a:ea typeface="ＭＳ ゴシック" pitchFamily="49" charset="-128"/>
              </a:rPr>
              <a:t>&lt;configuration&gt;</a:t>
            </a:r>
          </a:p>
          <a:p>
            <a:r>
              <a:rPr lang="en-US" altLang="ja-JP" dirty="0">
                <a:latin typeface="ＭＳ ゴシック" pitchFamily="49" charset="-128"/>
                <a:ea typeface="ＭＳ ゴシック" pitchFamily="49" charset="-128"/>
              </a:rPr>
              <a:t>  &lt;system.serviceModel&gt;</a:t>
            </a:r>
          </a:p>
          <a:p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   </a:t>
            </a:r>
            <a:r>
              <a:rPr lang="en-US" altLang="ja-JP" dirty="0">
                <a:latin typeface="ＭＳ ゴシック" pitchFamily="49" charset="-128"/>
                <a:ea typeface="ＭＳ ゴシック" pitchFamily="49" charset="-128"/>
              </a:rPr>
              <a:t>&lt;client&gt;</a:t>
            </a:r>
          </a:p>
          <a:p>
            <a:r>
              <a:rPr lang="en-US" altLang="ja-JP" dirty="0">
                <a:latin typeface="ＭＳ ゴシック" pitchFamily="49" charset="-128"/>
                <a:ea typeface="ＭＳ ゴシック" pitchFamily="49" charset="-128"/>
              </a:rPr>
              <a:t>      &lt;endpoint</a:t>
            </a:r>
          </a:p>
          <a:p>
            <a:r>
              <a:rPr lang="en-US" altLang="ja-JP" dirty="0">
                <a:latin typeface="ＭＳ ゴシック" pitchFamily="49" charset="-128"/>
                <a:ea typeface="ＭＳ ゴシック" pitchFamily="49" charset="-128"/>
              </a:rPr>
              <a:t>        name="GameCharacterIis"</a:t>
            </a:r>
          </a:p>
          <a:p>
            <a:r>
              <a:rPr lang="en-US" altLang="ja-JP" dirty="0">
                <a:latin typeface="ＭＳ ゴシック" pitchFamily="49" charset="-128"/>
                <a:ea typeface="ＭＳ ゴシック" pitchFamily="49" charset="-128"/>
              </a:rPr>
              <a:t>        </a:t>
            </a:r>
            <a:r>
              <a:rPr lang="en-US" altLang="ja-JP" dirty="0">
                <a:solidFill>
                  <a:schemeClr val="tx2">
                    <a:lumMod val="60000"/>
                    <a:lumOff val="40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address</a:t>
            </a:r>
            <a:r>
              <a:rPr lang="en-US" altLang="ja-JP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="http://localhost/Services/Game.svc</a:t>
            </a:r>
            <a:r>
              <a:rPr lang="en-US" altLang="ja-JP" dirty="0">
                <a:solidFill>
                  <a:schemeClr val="tx2">
                    <a:lumMod val="60000"/>
                    <a:lumOff val="40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"</a:t>
            </a:r>
          </a:p>
          <a:p>
            <a:r>
              <a:rPr lang="en-US" altLang="ja-JP" dirty="0">
                <a:latin typeface="ＭＳ ゴシック" pitchFamily="49" charset="-128"/>
                <a:ea typeface="ＭＳ ゴシック" pitchFamily="49" charset="-128"/>
              </a:rPr>
              <a:t>        </a:t>
            </a:r>
            <a:r>
              <a:rPr lang="en-US" altLang="ja-JP" dirty="0">
                <a:solidFill>
                  <a:schemeClr val="accent6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binding="wsDualHttpBinding"</a:t>
            </a:r>
          </a:p>
          <a:p>
            <a:r>
              <a:rPr lang="en-US" altLang="ja-JP" dirty="0">
                <a:latin typeface="ＭＳ ゴシック" pitchFamily="49" charset="-128"/>
                <a:ea typeface="ＭＳ ゴシック" pitchFamily="49" charset="-128"/>
              </a:rPr>
              <a:t>        </a:t>
            </a:r>
            <a:r>
              <a:rPr lang="en-US" altLang="ja-JP" dirty="0">
                <a:solidFill>
                  <a:schemeClr val="accent4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contract="WcfGameSample.IGameCharacter"</a:t>
            </a:r>
            <a:r>
              <a:rPr lang="en-US" altLang="ja-JP" dirty="0">
                <a:latin typeface="ＭＳ ゴシック" pitchFamily="49" charset="-128"/>
                <a:ea typeface="ＭＳ ゴシック" pitchFamily="49" charset="-128"/>
              </a:rPr>
              <a:t>&gt;</a:t>
            </a:r>
          </a:p>
          <a:p>
            <a:r>
              <a:rPr lang="en-US" altLang="ja-JP" dirty="0">
                <a:latin typeface="ＭＳ ゴシック" pitchFamily="49" charset="-128"/>
                <a:ea typeface="ＭＳ ゴシック" pitchFamily="49" charset="-128"/>
              </a:rPr>
              <a:t>      &lt;/endpoint&gt;</a:t>
            </a:r>
          </a:p>
          <a:p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   &lt;/</a:t>
            </a:r>
            <a:r>
              <a:rPr lang="en-US" altLang="ja-JP" dirty="0">
                <a:latin typeface="ＭＳ ゴシック" pitchFamily="49" charset="-128"/>
                <a:ea typeface="ＭＳ ゴシック" pitchFamily="49" charset="-128"/>
              </a:rPr>
              <a:t>client&gt;</a:t>
            </a:r>
          </a:p>
          <a:p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 </a:t>
            </a:r>
            <a:r>
              <a:rPr lang="en-US" altLang="ja-JP" dirty="0">
                <a:latin typeface="ＭＳ ゴシック" pitchFamily="49" charset="-128"/>
                <a:ea typeface="ＭＳ ゴシック" pitchFamily="49" charset="-128"/>
              </a:rPr>
              <a:t>&lt;/system.serviceModel&gt;</a:t>
            </a:r>
          </a:p>
          <a:p>
            <a:r>
              <a:rPr lang="en-US" altLang="ja-JP" dirty="0">
                <a:latin typeface="ＭＳ ゴシック" pitchFamily="49" charset="-128"/>
                <a:ea typeface="ＭＳ ゴシック" pitchFamily="49" charset="-128"/>
              </a:rPr>
              <a:t>&lt;/configuration&gt;</a:t>
            </a:r>
            <a:endParaRPr kumimoji="1" lang="ja-JP" altLang="en-US" dirty="0">
              <a:latin typeface="ＭＳ ゴシック" pitchFamily="49" charset="-128"/>
              <a:ea typeface="ＭＳ ゴシック" pitchFamily="4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フレッシュ">
  <a:themeElements>
    <a:clrScheme name="フレッシュ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フレッシュ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フレッシュ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317</TotalTime>
  <Words>484</Words>
  <Application>Microsoft Office PowerPoint</Application>
  <PresentationFormat>画面に合わせる (4:3)</PresentationFormat>
  <Paragraphs>126</Paragraphs>
  <Slides>12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3" baseType="lpstr">
      <vt:lpstr>フレッシュ</vt:lpstr>
      <vt:lpstr>WCFデモ</vt:lpstr>
      <vt:lpstr>デモ内容</vt:lpstr>
      <vt:lpstr>WCFとは</vt:lpstr>
      <vt:lpstr>ウェブサービスの構成要素</vt:lpstr>
      <vt:lpstr>エンドポイント</vt:lpstr>
      <vt:lpstr>エンドポイント</vt:lpstr>
      <vt:lpstr>WCF Contract</vt:lpstr>
      <vt:lpstr>クラスライブラリとして利用</vt:lpstr>
      <vt:lpstr>WCFにおけるABC</vt:lpstr>
      <vt:lpstr>デバッグ用ホストサーバ</vt:lpstr>
      <vt:lpstr>サービスをIISでホスト</vt:lpstr>
      <vt:lpstr>セルフホストサーバ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WCFデモ</dc:title>
  <dc:creator>iwanaga</dc:creator>
  <cp:lastModifiedBy>iwanaga</cp:lastModifiedBy>
  <cp:revision>19</cp:revision>
  <dcterms:created xsi:type="dcterms:W3CDTF">2008-06-10T13:18:38Z</dcterms:created>
  <dcterms:modified xsi:type="dcterms:W3CDTF">2008-06-15T14:16:59Z</dcterms:modified>
</cp:coreProperties>
</file>